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Oswald"/>
      <p:regular r:id="rId35"/>
      <p:bold r:id="rId36"/>
    </p:embeddedFont>
    <p:embeddedFont>
      <p:font typeface="Tiro Devanagari Hindi"/>
      <p:regular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66684E-207B-4538-9545-BDAD0A78B8E4}">
  <a:tblStyle styleId="{B366684E-207B-4538-9545-BDAD0A78B8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TiroDevanagariHindi-regular.fnt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TiroDevanagariHindi-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4dc72d33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4dc72d33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4dc72d33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4dc72d33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4feb2b5a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4feb2b5a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4dc72d33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4dc72d33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4dc72d3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4dc72d3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dc72d33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4dc72d33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4feb2b5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4feb2b5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14feb2b5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14feb2b5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4dc72d33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4dc72d33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4feb2b5a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4feb2b5a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bb4bfd7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bb4bfd7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5d49e2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5d49e2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4dc72d33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14dc72d33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bb4bfd7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bb4bfd7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4dc72d33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4dc72d33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4dc72d33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4dc72d33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4dc72d33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4dc72d33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4dc72d33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4dc72d33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rive.google.com/file/d/1kZFrwkbbAXAug6x56AoZO2nRPJzRyFAQ/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4294967295" type="ctrTitle"/>
          </p:nvPr>
        </p:nvSpPr>
        <p:spPr>
          <a:xfrm>
            <a:off x="1043200" y="1303525"/>
            <a:ext cx="66942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500">
                <a:latin typeface="Arial"/>
                <a:ea typeface="Arial"/>
                <a:cs typeface="Arial"/>
                <a:sym typeface="Arial"/>
              </a:rPr>
              <a:t>            </a:t>
            </a:r>
            <a:r>
              <a:rPr lang="en-GB" sz="3500">
                <a:latin typeface="Oswald"/>
                <a:ea typeface="Oswald"/>
                <a:cs typeface="Oswald"/>
                <a:sym typeface="Oswald"/>
              </a:rPr>
              <a:t> Digital Image Processing </a:t>
            </a:r>
            <a:r>
              <a:rPr b="0" lang="en-GB" sz="3000">
                <a:latin typeface="Arial"/>
                <a:ea typeface="Arial"/>
                <a:cs typeface="Arial"/>
                <a:sym typeface="Arial"/>
              </a:rPr>
              <a:t>     </a:t>
            </a:r>
            <a:endParaRPr b="0" sz="3000">
              <a:latin typeface="Arial"/>
              <a:ea typeface="Arial"/>
              <a:cs typeface="Arial"/>
              <a:sym typeface="Arial"/>
            </a:endParaRPr>
          </a:p>
          <a:p>
            <a:pPr indent="0" lvl="0" marL="0" rtl="0" algn="l">
              <a:spcBef>
                <a:spcPts val="0"/>
              </a:spcBef>
              <a:spcAft>
                <a:spcPts val="0"/>
              </a:spcAft>
              <a:buNone/>
            </a:pPr>
            <a:r>
              <a:rPr b="0" lang="en-GB" sz="1900">
                <a:latin typeface="Oswald"/>
                <a:ea typeface="Oswald"/>
                <a:cs typeface="Oswald"/>
                <a:sym typeface="Oswald"/>
              </a:rPr>
              <a:t>                                                            (Medical Imaging - Breast Tumor)</a:t>
            </a:r>
            <a:endParaRPr b="0" sz="1900">
              <a:latin typeface="Oswald"/>
              <a:ea typeface="Oswald"/>
              <a:cs typeface="Oswald"/>
              <a:sym typeface="Oswald"/>
            </a:endParaRPr>
          </a:p>
          <a:p>
            <a:pPr indent="0" lvl="0" marL="0" rtl="0" algn="l">
              <a:spcBef>
                <a:spcPts val="0"/>
              </a:spcBef>
              <a:spcAft>
                <a:spcPts val="0"/>
              </a:spcAft>
              <a:buNone/>
            </a:pPr>
            <a:r>
              <a:t/>
            </a:r>
            <a:endParaRPr b="0" sz="2900">
              <a:latin typeface="Arial"/>
              <a:ea typeface="Arial"/>
              <a:cs typeface="Arial"/>
              <a:sym typeface="Arial"/>
            </a:endParaRPr>
          </a:p>
        </p:txBody>
      </p:sp>
      <p:pic>
        <p:nvPicPr>
          <p:cNvPr id="177" name="Google Shape;177;p18"/>
          <p:cNvPicPr preferRelativeResize="0"/>
          <p:nvPr/>
        </p:nvPicPr>
        <p:blipFill>
          <a:blip r:embed="rId3">
            <a:alphaModFix/>
          </a:blip>
          <a:stretch>
            <a:fillRect/>
          </a:stretch>
        </p:blipFill>
        <p:spPr>
          <a:xfrm>
            <a:off x="7814750" y="520350"/>
            <a:ext cx="1171575" cy="695325"/>
          </a:xfrm>
          <a:prstGeom prst="rect">
            <a:avLst/>
          </a:prstGeom>
          <a:noFill/>
          <a:ln>
            <a:noFill/>
          </a:ln>
        </p:spPr>
      </p:pic>
      <p:pic>
        <p:nvPicPr>
          <p:cNvPr id="178" name="Google Shape;178;p18"/>
          <p:cNvPicPr preferRelativeResize="0"/>
          <p:nvPr/>
        </p:nvPicPr>
        <p:blipFill rotWithShape="1">
          <a:blip r:embed="rId4">
            <a:alphaModFix/>
          </a:blip>
          <a:srcRect b="43121" l="0" r="0" t="30170"/>
          <a:stretch/>
        </p:blipFill>
        <p:spPr>
          <a:xfrm>
            <a:off x="8475" y="3769750"/>
            <a:ext cx="9134399" cy="1373750"/>
          </a:xfrm>
          <a:prstGeom prst="rect">
            <a:avLst/>
          </a:prstGeom>
          <a:noFill/>
          <a:ln cap="flat" cmpd="sng" w="9525">
            <a:solidFill>
              <a:srgbClr val="000000"/>
            </a:solidFill>
            <a:prstDash val="solid"/>
            <a:round/>
            <a:headEnd len="sm" w="sm" type="none"/>
            <a:tailEnd len="sm" w="sm" type="none"/>
          </a:ln>
        </p:spPr>
      </p:pic>
      <p:cxnSp>
        <p:nvCxnSpPr>
          <p:cNvPr id="179" name="Google Shape;179;p18"/>
          <p:cNvCxnSpPr/>
          <p:nvPr/>
        </p:nvCxnSpPr>
        <p:spPr>
          <a:xfrm>
            <a:off x="2175" y="3766900"/>
            <a:ext cx="91344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729450" y="529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Artifact Removal</a:t>
            </a:r>
            <a:endParaRPr>
              <a:latin typeface="Arial"/>
              <a:ea typeface="Arial"/>
              <a:cs typeface="Arial"/>
              <a:sym typeface="Arial"/>
            </a:endParaRPr>
          </a:p>
        </p:txBody>
      </p:sp>
      <p:sp>
        <p:nvSpPr>
          <p:cNvPr id="252" name="Google Shape;252;p27"/>
          <p:cNvSpPr txBox="1"/>
          <p:nvPr>
            <p:ph idx="1" type="body"/>
          </p:nvPr>
        </p:nvSpPr>
        <p:spPr>
          <a:xfrm>
            <a:off x="729450" y="1399900"/>
            <a:ext cx="7688700" cy="121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iro Devanagari Hindi"/>
              <a:buChar char="●"/>
            </a:pPr>
            <a:r>
              <a:rPr b="1" lang="en-GB" sz="1600">
                <a:solidFill>
                  <a:schemeClr val="dk2"/>
                </a:solidFill>
                <a:latin typeface="Tiro Devanagari Hindi"/>
                <a:ea typeface="Tiro Devanagari Hindi"/>
                <a:cs typeface="Tiro Devanagari Hindi"/>
                <a:sym typeface="Tiro Devanagari Hindi"/>
              </a:rPr>
              <a:t>Morphological Operations:</a:t>
            </a:r>
            <a:endParaRPr b="1" sz="1600">
              <a:solidFill>
                <a:schemeClr val="dk2"/>
              </a:solidFill>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Tiro Devanagari Hindi"/>
              <a:buChar char="○"/>
            </a:pPr>
            <a:r>
              <a:rPr lang="en-GB" sz="1600">
                <a:solidFill>
                  <a:schemeClr val="dk2"/>
                </a:solidFill>
                <a:latin typeface="Tiro Devanagari Hindi"/>
                <a:ea typeface="Tiro Devanagari Hindi"/>
                <a:cs typeface="Tiro Devanagari Hindi"/>
                <a:sym typeface="Tiro Devanagari Hindi"/>
              </a:rPr>
              <a:t>Removes small artifacts while preserving important structures.</a:t>
            </a:r>
            <a:endParaRPr sz="1600">
              <a:solidFill>
                <a:schemeClr val="dk2"/>
              </a:solidFill>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Tiro Devanagari Hindi"/>
              <a:buChar char="○"/>
            </a:pPr>
            <a:r>
              <a:rPr lang="en-GB" sz="1600">
                <a:solidFill>
                  <a:schemeClr val="dk2"/>
                </a:solidFill>
                <a:latin typeface="Tiro Devanagari Hindi"/>
                <a:ea typeface="Tiro Devanagari Hindi"/>
                <a:cs typeface="Tiro Devanagari Hindi"/>
                <a:sym typeface="Tiro Devanagari Hindi"/>
              </a:rPr>
              <a:t>Operations like opening and closing help clean up medical images to retain relevant information.</a:t>
            </a:r>
            <a:endParaRPr sz="1600">
              <a:solidFill>
                <a:schemeClr val="dk2"/>
              </a:solidFill>
              <a:latin typeface="Tiro Devanagari Hindi"/>
              <a:ea typeface="Tiro Devanagari Hindi"/>
              <a:cs typeface="Tiro Devanagari Hindi"/>
              <a:sym typeface="Tiro Devanagari Hindi"/>
            </a:endParaRPr>
          </a:p>
        </p:txBody>
      </p:sp>
      <p:pic>
        <p:nvPicPr>
          <p:cNvPr id="253" name="Google Shape;253;p27"/>
          <p:cNvPicPr preferRelativeResize="0"/>
          <p:nvPr/>
        </p:nvPicPr>
        <p:blipFill>
          <a:blip r:embed="rId3">
            <a:alphaModFix/>
          </a:blip>
          <a:stretch>
            <a:fillRect/>
          </a:stretch>
        </p:blipFill>
        <p:spPr>
          <a:xfrm>
            <a:off x="2610375" y="2759725"/>
            <a:ext cx="4010008" cy="2078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727650" y="494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Feature Extraction: </a:t>
            </a:r>
            <a:endParaRPr>
              <a:latin typeface="Arial"/>
              <a:ea typeface="Arial"/>
              <a:cs typeface="Arial"/>
              <a:sym typeface="Arial"/>
            </a:endParaRPr>
          </a:p>
        </p:txBody>
      </p:sp>
      <p:sp>
        <p:nvSpPr>
          <p:cNvPr id="259" name="Google Shape;259;p28"/>
          <p:cNvSpPr txBox="1"/>
          <p:nvPr/>
        </p:nvSpPr>
        <p:spPr>
          <a:xfrm>
            <a:off x="727650" y="1242300"/>
            <a:ext cx="83109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A1A1A"/>
              </a:buClr>
              <a:buSzPts val="1400"/>
              <a:buAutoNum type="arabicPeriod"/>
            </a:pPr>
            <a:r>
              <a:rPr b="1" lang="en-GB">
                <a:solidFill>
                  <a:srgbClr val="1A1A1A"/>
                </a:solidFill>
                <a:latin typeface="Tiro Devanagari Hindi"/>
                <a:ea typeface="Tiro Devanagari Hindi"/>
                <a:cs typeface="Tiro Devanagari Hindi"/>
                <a:sym typeface="Tiro Devanagari Hindi"/>
              </a:rPr>
              <a:t>Methods used: </a:t>
            </a:r>
            <a:r>
              <a:rPr lang="en-GB">
                <a:solidFill>
                  <a:srgbClr val="1A1A1A"/>
                </a:solidFill>
                <a:latin typeface="Tiro Devanagari Hindi"/>
                <a:ea typeface="Tiro Devanagari Hindi"/>
                <a:cs typeface="Tiro Devanagari Hindi"/>
                <a:sym typeface="Tiro Devanagari Hindi"/>
              </a:rPr>
              <a:t>Histogram of Oriented Gradients (HOG) is a feature descriptor used in computer vision and image processing, particularly for object detection and classification tasks</a:t>
            </a:r>
            <a:endParaRPr>
              <a:solidFill>
                <a:srgbClr val="1A1A1A"/>
              </a:solidFill>
              <a:latin typeface="Tiro Devanagari Hindi"/>
              <a:ea typeface="Tiro Devanagari Hindi"/>
              <a:cs typeface="Tiro Devanagari Hindi"/>
              <a:sym typeface="Tiro Devanagari Hindi"/>
            </a:endParaRPr>
          </a:p>
          <a:p>
            <a:pPr indent="0" lvl="0" marL="457200" rtl="0" algn="l">
              <a:lnSpc>
                <a:spcPct val="115000"/>
              </a:lnSpc>
              <a:spcBef>
                <a:spcPts val="0"/>
              </a:spcBef>
              <a:spcAft>
                <a:spcPts val="0"/>
              </a:spcAft>
              <a:buNone/>
            </a:pPr>
            <a:r>
              <a:t/>
            </a:r>
            <a:endParaRPr>
              <a:solidFill>
                <a:srgbClr val="1A1A1A"/>
              </a:solidFill>
              <a:latin typeface="Tiro Devanagari Hindi"/>
              <a:ea typeface="Tiro Devanagari Hindi"/>
              <a:cs typeface="Tiro Devanagari Hindi"/>
              <a:sym typeface="Tiro Devanagari Hindi"/>
            </a:endParaRPr>
          </a:p>
          <a:p>
            <a:pPr indent="-317500" lvl="0" marL="457200" rtl="0" algn="l">
              <a:lnSpc>
                <a:spcPct val="115000"/>
              </a:lnSpc>
              <a:spcBef>
                <a:spcPts val="0"/>
              </a:spcBef>
              <a:spcAft>
                <a:spcPts val="0"/>
              </a:spcAft>
              <a:buClr>
                <a:srgbClr val="1A1A1A"/>
              </a:buClr>
              <a:buSzPts val="1400"/>
              <a:buAutoNum type="arabicPeriod"/>
            </a:pPr>
            <a:r>
              <a:rPr b="1" lang="en-GB">
                <a:solidFill>
                  <a:srgbClr val="1A1A1A"/>
                </a:solidFill>
                <a:latin typeface="Tiro Devanagari Hindi"/>
                <a:ea typeface="Tiro Devanagari Hindi"/>
                <a:cs typeface="Tiro Devanagari Hindi"/>
                <a:sym typeface="Tiro Devanagari Hindi"/>
              </a:rPr>
              <a:t>Application: </a:t>
            </a:r>
            <a:r>
              <a:rPr lang="en-GB">
                <a:solidFill>
                  <a:srgbClr val="1A1A1A"/>
                </a:solidFill>
                <a:latin typeface="Tiro Devanagari Hindi"/>
                <a:ea typeface="Tiro Devanagari Hindi"/>
                <a:cs typeface="Tiro Devanagari Hindi"/>
                <a:sym typeface="Tiro Devanagari Hindi"/>
              </a:rPr>
              <a:t>Used for the Texture and Shape Analysis, MRI and CT scan images, particularly those of organs or tumors, often have unique textures and shapes</a:t>
            </a:r>
            <a:endParaRPr>
              <a:solidFill>
                <a:srgbClr val="1A1A1A"/>
              </a:solidFill>
              <a:latin typeface="Tiro Devanagari Hindi"/>
              <a:ea typeface="Tiro Devanagari Hindi"/>
              <a:cs typeface="Tiro Devanagari Hindi"/>
              <a:sym typeface="Tiro Devanagari Hindi"/>
            </a:endParaRPr>
          </a:p>
        </p:txBody>
      </p:sp>
      <p:grpSp>
        <p:nvGrpSpPr>
          <p:cNvPr id="260" name="Google Shape;260;p28"/>
          <p:cNvGrpSpPr/>
          <p:nvPr/>
        </p:nvGrpSpPr>
        <p:grpSpPr>
          <a:xfrm>
            <a:off x="1692550" y="2828650"/>
            <a:ext cx="5817100" cy="2445850"/>
            <a:chOff x="1672350" y="2715350"/>
            <a:chExt cx="5817100" cy="2445850"/>
          </a:xfrm>
        </p:grpSpPr>
        <p:grpSp>
          <p:nvGrpSpPr>
            <p:cNvPr id="261" name="Google Shape;261;p28"/>
            <p:cNvGrpSpPr/>
            <p:nvPr/>
          </p:nvGrpSpPr>
          <p:grpSpPr>
            <a:xfrm>
              <a:off x="1672350" y="2733000"/>
              <a:ext cx="2735700" cy="2428200"/>
              <a:chOff x="596500" y="2732950"/>
              <a:chExt cx="2735700" cy="2428200"/>
            </a:xfrm>
          </p:grpSpPr>
          <p:sp>
            <p:nvSpPr>
              <p:cNvPr id="262" name="Google Shape;262;p28"/>
              <p:cNvSpPr/>
              <p:nvPr/>
            </p:nvSpPr>
            <p:spPr>
              <a:xfrm>
                <a:off x="596500" y="2732950"/>
                <a:ext cx="2735700" cy="242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fbdbdhdhsabddhhd</a:t>
                </a:r>
                <a:endParaRPr>
                  <a:highlight>
                    <a:schemeClr val="dk2"/>
                  </a:highlight>
                  <a:latin typeface="Lato"/>
                  <a:ea typeface="Lato"/>
                  <a:cs typeface="Lato"/>
                  <a:sym typeface="Lato"/>
                </a:endParaRPr>
              </a:p>
            </p:txBody>
          </p:sp>
          <p:pic>
            <p:nvPicPr>
              <p:cNvPr id="263" name="Google Shape;263;p28"/>
              <p:cNvPicPr preferRelativeResize="0"/>
              <p:nvPr/>
            </p:nvPicPr>
            <p:blipFill>
              <a:blip r:embed="rId3">
                <a:alphaModFix/>
              </a:blip>
              <a:stretch>
                <a:fillRect/>
              </a:stretch>
            </p:blipFill>
            <p:spPr>
              <a:xfrm>
                <a:off x="868713" y="3148350"/>
                <a:ext cx="2191269" cy="1862975"/>
              </a:xfrm>
              <a:prstGeom prst="rect">
                <a:avLst/>
              </a:prstGeom>
              <a:noFill/>
              <a:ln>
                <a:noFill/>
              </a:ln>
            </p:spPr>
          </p:pic>
          <p:sp>
            <p:nvSpPr>
              <p:cNvPr id="264" name="Google Shape;264;p28"/>
              <p:cNvSpPr txBox="1"/>
              <p:nvPr/>
            </p:nvSpPr>
            <p:spPr>
              <a:xfrm>
                <a:off x="1139350" y="2758875"/>
                <a:ext cx="1578000" cy="33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chemeClr val="accent1"/>
                    </a:solidFill>
                  </a:rPr>
                  <a:t>Before</a:t>
                </a:r>
                <a:endParaRPr b="1" sz="1300">
                  <a:solidFill>
                    <a:schemeClr val="accent1"/>
                  </a:solidFill>
                </a:endParaRPr>
              </a:p>
            </p:txBody>
          </p:sp>
        </p:grpSp>
        <p:grpSp>
          <p:nvGrpSpPr>
            <p:cNvPr id="265" name="Google Shape;265;p28"/>
            <p:cNvGrpSpPr/>
            <p:nvPr/>
          </p:nvGrpSpPr>
          <p:grpSpPr>
            <a:xfrm>
              <a:off x="4497550" y="2715350"/>
              <a:ext cx="2991900" cy="2428200"/>
              <a:chOff x="4999400" y="2715350"/>
              <a:chExt cx="2991900" cy="2428200"/>
            </a:xfrm>
          </p:grpSpPr>
          <p:pic>
            <p:nvPicPr>
              <p:cNvPr id="266" name="Google Shape;266;p28"/>
              <p:cNvPicPr preferRelativeResize="0"/>
              <p:nvPr/>
            </p:nvPicPr>
            <p:blipFill>
              <a:blip r:embed="rId4">
                <a:alphaModFix/>
              </a:blip>
              <a:stretch>
                <a:fillRect/>
              </a:stretch>
            </p:blipFill>
            <p:spPr>
              <a:xfrm>
                <a:off x="5311375" y="3148350"/>
                <a:ext cx="2367950" cy="1862975"/>
              </a:xfrm>
              <a:prstGeom prst="rect">
                <a:avLst/>
              </a:prstGeom>
              <a:noFill/>
              <a:ln>
                <a:noFill/>
              </a:ln>
            </p:spPr>
          </p:pic>
          <p:sp>
            <p:nvSpPr>
              <p:cNvPr id="267" name="Google Shape;267;p28"/>
              <p:cNvSpPr/>
              <p:nvPr/>
            </p:nvSpPr>
            <p:spPr>
              <a:xfrm>
                <a:off x="4999400" y="2715350"/>
                <a:ext cx="2991900" cy="242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28"/>
              <p:cNvSpPr txBox="1"/>
              <p:nvPr/>
            </p:nvSpPr>
            <p:spPr>
              <a:xfrm>
                <a:off x="5399750" y="2817900"/>
                <a:ext cx="2191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rPr>
                  <a:t>After(Feature Extraction)</a:t>
                </a:r>
                <a:endParaRPr b="1" sz="1300">
                  <a:solidFill>
                    <a:schemeClr val="accent1"/>
                  </a:solidFil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729450" y="533150"/>
            <a:ext cx="7688700" cy="5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Segmentation </a:t>
            </a:r>
            <a:endParaRPr/>
          </a:p>
        </p:txBody>
      </p:sp>
      <p:sp>
        <p:nvSpPr>
          <p:cNvPr id="274" name="Google Shape;274;p29"/>
          <p:cNvSpPr txBox="1"/>
          <p:nvPr>
            <p:ph idx="1" type="body"/>
          </p:nvPr>
        </p:nvSpPr>
        <p:spPr>
          <a:xfrm>
            <a:off x="729450" y="1202500"/>
            <a:ext cx="7688700" cy="15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latin typeface="Arial"/>
                <a:ea typeface="Arial"/>
                <a:cs typeface="Arial"/>
                <a:sym typeface="Arial"/>
              </a:rPr>
              <a:t>Thresholding (Otsu's Method)</a:t>
            </a:r>
            <a:r>
              <a:rPr lang="en-GB" sz="1400">
                <a:solidFill>
                  <a:srgbClr val="000000"/>
                </a:solidFill>
                <a:latin typeface="Arial"/>
                <a:ea typeface="Arial"/>
                <a:cs typeface="Arial"/>
                <a:sym typeface="Arial"/>
              </a:rPr>
              <a:t>: Automatically calculates the optimal threshold to segment foreground from background, enhancing tumor detection by separating structures from the image background.</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GB" sz="1400">
                <a:solidFill>
                  <a:srgbClr val="000000"/>
                </a:solidFill>
                <a:latin typeface="Arial"/>
                <a:ea typeface="Arial"/>
                <a:cs typeface="Arial"/>
                <a:sym typeface="Arial"/>
              </a:rPr>
              <a:t>Applied to tumor images in various phases, improving clarity and enabling accurate analysis for further processing.</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600"/>
          </a:p>
        </p:txBody>
      </p:sp>
      <p:pic>
        <p:nvPicPr>
          <p:cNvPr id="275" name="Google Shape;275;p29"/>
          <p:cNvPicPr preferRelativeResize="0"/>
          <p:nvPr/>
        </p:nvPicPr>
        <p:blipFill>
          <a:blip r:embed="rId3">
            <a:alphaModFix/>
          </a:blip>
          <a:stretch>
            <a:fillRect/>
          </a:stretch>
        </p:blipFill>
        <p:spPr>
          <a:xfrm>
            <a:off x="5025800" y="2696575"/>
            <a:ext cx="2116375" cy="2236075"/>
          </a:xfrm>
          <a:prstGeom prst="rect">
            <a:avLst/>
          </a:prstGeom>
          <a:noFill/>
          <a:ln>
            <a:noFill/>
          </a:ln>
        </p:spPr>
      </p:pic>
      <p:pic>
        <p:nvPicPr>
          <p:cNvPr id="276" name="Google Shape;276;p29"/>
          <p:cNvPicPr preferRelativeResize="0"/>
          <p:nvPr/>
        </p:nvPicPr>
        <p:blipFill>
          <a:blip r:embed="rId4">
            <a:alphaModFix/>
          </a:blip>
          <a:stretch>
            <a:fillRect/>
          </a:stretch>
        </p:blipFill>
        <p:spPr>
          <a:xfrm>
            <a:off x="1350200" y="2963600"/>
            <a:ext cx="2412429" cy="205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Results and Analysis:</a:t>
            </a:r>
            <a:endParaRPr>
              <a:latin typeface="Arial"/>
              <a:ea typeface="Arial"/>
              <a:cs typeface="Arial"/>
              <a:sym typeface="Arial"/>
            </a:endParaRPr>
          </a:p>
        </p:txBody>
      </p:sp>
      <p:sp>
        <p:nvSpPr>
          <p:cNvPr id="282" name="Google Shape;282;p30"/>
          <p:cNvSpPr txBox="1"/>
          <p:nvPr/>
        </p:nvSpPr>
        <p:spPr>
          <a:xfrm>
            <a:off x="773250" y="2899025"/>
            <a:ext cx="1567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rgbClr val="1A1A1A"/>
                </a:solidFill>
              </a:rPr>
              <a:t>Comparison:</a:t>
            </a:r>
            <a:endParaRPr b="1" sz="1600">
              <a:solidFill>
                <a:srgbClr val="1A1A1A"/>
              </a:solidFill>
            </a:endParaRPr>
          </a:p>
        </p:txBody>
      </p:sp>
      <p:graphicFrame>
        <p:nvGraphicFramePr>
          <p:cNvPr id="283" name="Google Shape;283;p30"/>
          <p:cNvGraphicFramePr/>
          <p:nvPr/>
        </p:nvGraphicFramePr>
        <p:xfrm>
          <a:off x="846400" y="3433575"/>
          <a:ext cx="3000000" cy="3000000"/>
        </p:xfrm>
        <a:graphic>
          <a:graphicData uri="http://schemas.openxmlformats.org/drawingml/2006/table">
            <a:tbl>
              <a:tblPr>
                <a:noFill/>
                <a:tableStyleId>{B366684E-207B-4538-9545-BDAD0A78B8E4}</a:tableStyleId>
              </a:tblPr>
              <a:tblGrid>
                <a:gridCol w="1171600"/>
                <a:gridCol w="1171600"/>
                <a:gridCol w="1171600"/>
                <a:gridCol w="1171600"/>
                <a:gridCol w="1171600"/>
                <a:gridCol w="1171600"/>
              </a:tblGrid>
              <a:tr h="497625">
                <a:tc>
                  <a:txBody>
                    <a:bodyPr/>
                    <a:lstStyle/>
                    <a:p>
                      <a:pPr indent="0" lvl="0" marL="0" rtl="0" algn="l">
                        <a:spcBef>
                          <a:spcPts val="0"/>
                        </a:spcBef>
                        <a:spcAft>
                          <a:spcPts val="0"/>
                        </a:spcAft>
                        <a:buNone/>
                      </a:pPr>
                      <a:r>
                        <a:rPr b="1" lang="en-GB" sz="1000"/>
                        <a:t>Type of Filter</a:t>
                      </a:r>
                      <a:endParaRPr b="1" sz="1000"/>
                    </a:p>
                  </a:txBody>
                  <a:tcPr marT="91425" marB="91425" marR="91425" marL="91425"/>
                </a:tc>
                <a:tc>
                  <a:txBody>
                    <a:bodyPr/>
                    <a:lstStyle/>
                    <a:p>
                      <a:pPr indent="0" lvl="0" marL="0" rtl="0" algn="l">
                        <a:spcBef>
                          <a:spcPts val="0"/>
                        </a:spcBef>
                        <a:spcAft>
                          <a:spcPts val="0"/>
                        </a:spcAft>
                        <a:buNone/>
                      </a:pPr>
                      <a:r>
                        <a:rPr b="1" lang="en-GB" sz="1000"/>
                        <a:t>Contrast Enhancement</a:t>
                      </a:r>
                      <a:endParaRPr b="1" sz="1000"/>
                    </a:p>
                  </a:txBody>
                  <a:tcPr marT="91425" marB="91425" marR="91425" marL="91425"/>
                </a:tc>
                <a:tc>
                  <a:txBody>
                    <a:bodyPr/>
                    <a:lstStyle/>
                    <a:p>
                      <a:pPr indent="0" lvl="0" marL="0" rtl="0" algn="l">
                        <a:spcBef>
                          <a:spcPts val="0"/>
                        </a:spcBef>
                        <a:spcAft>
                          <a:spcPts val="0"/>
                        </a:spcAft>
                        <a:buNone/>
                      </a:pPr>
                      <a:r>
                        <a:rPr b="1" lang="en-GB" sz="1000"/>
                        <a:t>Edge sharpening</a:t>
                      </a:r>
                      <a:endParaRPr b="1" sz="1000"/>
                    </a:p>
                  </a:txBody>
                  <a:tcPr marT="91425" marB="91425" marR="91425" marL="91425"/>
                </a:tc>
                <a:tc>
                  <a:txBody>
                    <a:bodyPr/>
                    <a:lstStyle/>
                    <a:p>
                      <a:pPr indent="0" lvl="0" marL="0" rtl="0" algn="l">
                        <a:spcBef>
                          <a:spcPts val="0"/>
                        </a:spcBef>
                        <a:spcAft>
                          <a:spcPts val="0"/>
                        </a:spcAft>
                        <a:buNone/>
                      </a:pPr>
                      <a:r>
                        <a:rPr b="1" lang="en-GB" sz="1000"/>
                        <a:t>Deblurring</a:t>
                      </a:r>
                      <a:endParaRPr b="1" sz="1000"/>
                    </a:p>
                  </a:txBody>
                  <a:tcPr marT="91425" marB="91425" marR="91425" marL="91425"/>
                </a:tc>
                <a:tc>
                  <a:txBody>
                    <a:bodyPr/>
                    <a:lstStyle/>
                    <a:p>
                      <a:pPr indent="0" lvl="0" marL="0" rtl="0" algn="l">
                        <a:spcBef>
                          <a:spcPts val="0"/>
                        </a:spcBef>
                        <a:spcAft>
                          <a:spcPts val="0"/>
                        </a:spcAft>
                        <a:buNone/>
                      </a:pPr>
                      <a:r>
                        <a:rPr b="1" lang="en-GB" sz="1000"/>
                        <a:t>PSNR</a:t>
                      </a:r>
                      <a:endParaRPr b="1" sz="1000"/>
                    </a:p>
                  </a:txBody>
                  <a:tcPr marT="91425" marB="91425" marR="91425" marL="91425"/>
                </a:tc>
                <a:tc>
                  <a:txBody>
                    <a:bodyPr/>
                    <a:lstStyle/>
                    <a:p>
                      <a:pPr indent="0" lvl="0" marL="0" rtl="0" algn="l">
                        <a:spcBef>
                          <a:spcPts val="0"/>
                        </a:spcBef>
                        <a:spcAft>
                          <a:spcPts val="0"/>
                        </a:spcAft>
                        <a:buNone/>
                      </a:pPr>
                      <a:r>
                        <a:rPr b="1" lang="en-GB" sz="1000"/>
                        <a:t>SSIM</a:t>
                      </a:r>
                      <a:endParaRPr b="1" sz="1000"/>
                    </a:p>
                  </a:txBody>
                  <a:tcPr marT="91425" marB="91425" marR="91425" marL="91425"/>
                </a:tc>
              </a:tr>
              <a:tr h="497625">
                <a:tc>
                  <a:txBody>
                    <a:bodyPr/>
                    <a:lstStyle/>
                    <a:p>
                      <a:pPr indent="0" lvl="0" marL="0" rtl="0" algn="l">
                        <a:spcBef>
                          <a:spcPts val="0"/>
                        </a:spcBef>
                        <a:spcAft>
                          <a:spcPts val="0"/>
                        </a:spcAft>
                        <a:buNone/>
                      </a:pPr>
                      <a:r>
                        <a:rPr lang="en-GB" sz="1000"/>
                        <a:t>Gaussian </a:t>
                      </a:r>
                      <a:r>
                        <a:rPr lang="en-GB" sz="1000"/>
                        <a:t>Smoothing</a:t>
                      </a:r>
                      <a:endParaRPr sz="1000"/>
                    </a:p>
                  </a:txBody>
                  <a:tcPr marT="91425" marB="91425" marR="91425" marL="91425"/>
                </a:tc>
                <a:tc>
                  <a:txBody>
                    <a:bodyPr/>
                    <a:lstStyle/>
                    <a:p>
                      <a:pPr indent="0" lvl="0" marL="0" rtl="0" algn="l">
                        <a:spcBef>
                          <a:spcPts val="0"/>
                        </a:spcBef>
                        <a:spcAft>
                          <a:spcPts val="0"/>
                        </a:spcAft>
                        <a:buNone/>
                      </a:pPr>
                      <a:r>
                        <a:rPr lang="en-GB" sz="1000"/>
                        <a:t>Histogram Equalization </a:t>
                      </a:r>
                      <a:endParaRPr sz="1000"/>
                    </a:p>
                  </a:txBody>
                  <a:tcPr marT="91425" marB="91425" marR="91425" marL="91425"/>
                </a:tc>
                <a:tc>
                  <a:txBody>
                    <a:bodyPr/>
                    <a:lstStyle/>
                    <a:p>
                      <a:pPr indent="0" lvl="0" marL="0" rtl="0" algn="l">
                        <a:spcBef>
                          <a:spcPts val="0"/>
                        </a:spcBef>
                        <a:spcAft>
                          <a:spcPts val="0"/>
                        </a:spcAft>
                        <a:buNone/>
                      </a:pPr>
                      <a:r>
                        <a:rPr lang="en-GB" sz="1000"/>
                        <a:t>Unsharp Masking </a:t>
                      </a:r>
                      <a:endParaRPr sz="1000"/>
                    </a:p>
                  </a:txBody>
                  <a:tcPr marT="91425" marB="91425" marR="91425" marL="91425"/>
                </a:tc>
                <a:tc>
                  <a:txBody>
                    <a:bodyPr/>
                    <a:lstStyle/>
                    <a:p>
                      <a:pPr indent="0" lvl="0" marL="0" rtl="0" algn="l">
                        <a:spcBef>
                          <a:spcPts val="0"/>
                        </a:spcBef>
                        <a:spcAft>
                          <a:spcPts val="0"/>
                        </a:spcAft>
                        <a:buNone/>
                      </a:pPr>
                      <a:r>
                        <a:rPr lang="en-GB" sz="1000"/>
                        <a:t>Wiener Filtering </a:t>
                      </a:r>
                      <a:endParaRPr sz="1000"/>
                    </a:p>
                  </a:txBody>
                  <a:tcPr marT="91425" marB="91425" marR="91425" marL="91425"/>
                </a:tc>
                <a:tc>
                  <a:txBody>
                    <a:bodyPr/>
                    <a:lstStyle/>
                    <a:p>
                      <a:pPr indent="0" lvl="0" marL="0" rtl="0" algn="l">
                        <a:spcBef>
                          <a:spcPts val="0"/>
                        </a:spcBef>
                        <a:spcAft>
                          <a:spcPts val="0"/>
                        </a:spcAft>
                        <a:buNone/>
                      </a:pPr>
                      <a:r>
                        <a:rPr lang="en-GB" sz="1000"/>
                        <a:t>31.24</a:t>
                      </a:r>
                      <a:endParaRPr sz="1000"/>
                    </a:p>
                  </a:txBody>
                  <a:tcPr marT="91425" marB="91425" marR="91425" marL="91425"/>
                </a:tc>
                <a:tc>
                  <a:txBody>
                    <a:bodyPr/>
                    <a:lstStyle/>
                    <a:p>
                      <a:pPr indent="0" lvl="0" marL="0" rtl="0" algn="l">
                        <a:spcBef>
                          <a:spcPts val="0"/>
                        </a:spcBef>
                        <a:spcAft>
                          <a:spcPts val="0"/>
                        </a:spcAft>
                        <a:buNone/>
                      </a:pPr>
                      <a:r>
                        <a:rPr lang="en-GB" sz="1000"/>
                        <a:t>0.84</a:t>
                      </a:r>
                      <a:endParaRPr sz="1000"/>
                    </a:p>
                  </a:txBody>
                  <a:tcPr marT="91425" marB="91425" marR="91425" marL="91425"/>
                </a:tc>
              </a:tr>
              <a:tr h="497625">
                <a:tc>
                  <a:txBody>
                    <a:bodyPr/>
                    <a:lstStyle/>
                    <a:p>
                      <a:pPr indent="0" lvl="0" marL="0" rtl="0" algn="l">
                        <a:spcBef>
                          <a:spcPts val="0"/>
                        </a:spcBef>
                        <a:spcAft>
                          <a:spcPts val="0"/>
                        </a:spcAft>
                        <a:buNone/>
                      </a:pPr>
                      <a:r>
                        <a:rPr lang="en-GB" sz="1000"/>
                        <a:t>Bilateral Filtering </a:t>
                      </a:r>
                      <a:endParaRPr sz="1000"/>
                    </a:p>
                  </a:txBody>
                  <a:tcPr marT="91425" marB="91425" marR="91425" marL="91425"/>
                </a:tc>
                <a:tc>
                  <a:txBody>
                    <a:bodyPr/>
                    <a:lstStyle/>
                    <a:p>
                      <a:pPr indent="0" lvl="0" marL="0" rtl="0" algn="l">
                        <a:spcBef>
                          <a:spcPts val="0"/>
                        </a:spcBef>
                        <a:spcAft>
                          <a:spcPts val="0"/>
                        </a:spcAft>
                        <a:buNone/>
                      </a:pPr>
                      <a:r>
                        <a:rPr lang="en-GB" sz="1000"/>
                        <a:t>CLAHE</a:t>
                      </a:r>
                      <a:endParaRPr sz="1000"/>
                    </a:p>
                  </a:txBody>
                  <a:tcPr marT="91425" marB="91425" marR="91425" marL="91425"/>
                </a:tc>
                <a:tc>
                  <a:txBody>
                    <a:bodyPr/>
                    <a:lstStyle/>
                    <a:p>
                      <a:pPr indent="0" lvl="0" marL="0" rtl="0" algn="l">
                        <a:spcBef>
                          <a:spcPts val="0"/>
                        </a:spcBef>
                        <a:spcAft>
                          <a:spcPts val="0"/>
                        </a:spcAft>
                        <a:buNone/>
                      </a:pPr>
                      <a:r>
                        <a:rPr lang="en-GB" sz="1000"/>
                        <a:t>Laplacian Sharpening </a:t>
                      </a:r>
                      <a:endParaRPr sz="1000"/>
                    </a:p>
                  </a:txBody>
                  <a:tcPr marT="91425" marB="91425" marR="91425" marL="91425"/>
                </a:tc>
                <a:tc>
                  <a:txBody>
                    <a:bodyPr/>
                    <a:lstStyle/>
                    <a:p>
                      <a:pPr indent="0" lvl="0" marL="0" rtl="0" algn="l">
                        <a:spcBef>
                          <a:spcPts val="0"/>
                        </a:spcBef>
                        <a:spcAft>
                          <a:spcPts val="0"/>
                        </a:spcAft>
                        <a:buNone/>
                      </a:pPr>
                      <a:r>
                        <a:rPr lang="en-GB" sz="1000"/>
                        <a:t>Richardson-Lucy Deconvolution</a:t>
                      </a:r>
                      <a:endParaRPr sz="1000"/>
                    </a:p>
                  </a:txBody>
                  <a:tcPr marT="91425" marB="91425" marR="91425" marL="91425"/>
                </a:tc>
                <a:tc>
                  <a:txBody>
                    <a:bodyPr/>
                    <a:lstStyle/>
                    <a:p>
                      <a:pPr indent="0" lvl="0" marL="0" rtl="0" algn="l">
                        <a:spcBef>
                          <a:spcPts val="0"/>
                        </a:spcBef>
                        <a:spcAft>
                          <a:spcPts val="0"/>
                        </a:spcAft>
                        <a:buNone/>
                      </a:pPr>
                      <a:r>
                        <a:rPr lang="en-GB" sz="1000"/>
                        <a:t>13.67</a:t>
                      </a:r>
                      <a:endParaRPr sz="1000"/>
                    </a:p>
                  </a:txBody>
                  <a:tcPr marT="91425" marB="91425" marR="91425" marL="91425"/>
                </a:tc>
                <a:tc>
                  <a:txBody>
                    <a:bodyPr/>
                    <a:lstStyle/>
                    <a:p>
                      <a:pPr indent="0" lvl="0" marL="0" rtl="0" algn="l">
                        <a:spcBef>
                          <a:spcPts val="0"/>
                        </a:spcBef>
                        <a:spcAft>
                          <a:spcPts val="0"/>
                        </a:spcAft>
                        <a:buNone/>
                      </a:pPr>
                      <a:r>
                        <a:rPr lang="en-GB" sz="1000"/>
                        <a:t>0.23</a:t>
                      </a:r>
                      <a:endParaRPr sz="1000"/>
                    </a:p>
                  </a:txBody>
                  <a:tcPr marT="91425" marB="91425" marR="91425" marL="91425"/>
                </a:tc>
              </a:tr>
            </a:tbl>
          </a:graphicData>
        </a:graphic>
      </p:graphicFrame>
      <p:sp>
        <p:nvSpPr>
          <p:cNvPr id="284" name="Google Shape;284;p30"/>
          <p:cNvSpPr txBox="1"/>
          <p:nvPr/>
        </p:nvSpPr>
        <p:spPr>
          <a:xfrm>
            <a:off x="729450" y="1209726"/>
            <a:ext cx="81303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latin typeface="Tiro Devanagari Hindi"/>
                <a:ea typeface="Tiro Devanagari Hindi"/>
                <a:cs typeface="Tiro Devanagari Hindi"/>
                <a:sym typeface="Tiro Devanagari Hindi"/>
              </a:rPr>
              <a:t>PSNR (Peak Signal-to-Noise Ratio):</a:t>
            </a:r>
            <a:r>
              <a:rPr lang="en-GB" sz="1300">
                <a:latin typeface="Tiro Devanagari Hindi"/>
                <a:ea typeface="Tiro Devanagari Hindi"/>
                <a:cs typeface="Tiro Devanagari Hindi"/>
                <a:sym typeface="Tiro Devanagari Hindi"/>
              </a:rPr>
              <a:t> PSNR measures the quality of an image by comparing the original and processed images; higher PSNR values indicate less distortion, making it ideal for assessing image compression and denoising quality.</a:t>
            </a:r>
            <a:endParaRPr sz="1300">
              <a:latin typeface="Tiro Devanagari Hindi"/>
              <a:ea typeface="Tiro Devanagari Hindi"/>
              <a:cs typeface="Tiro Devanagari Hindi"/>
              <a:sym typeface="Tiro Devanagari Hindi"/>
            </a:endParaRPr>
          </a:p>
          <a:p>
            <a:pPr indent="0" lvl="0" marL="0" rtl="0" algn="l">
              <a:lnSpc>
                <a:spcPct val="115000"/>
              </a:lnSpc>
              <a:spcBef>
                <a:spcPts val="1200"/>
              </a:spcBef>
              <a:spcAft>
                <a:spcPts val="1200"/>
              </a:spcAft>
              <a:buNone/>
            </a:pPr>
            <a:r>
              <a:rPr b="1" lang="en-GB" sz="1300">
                <a:latin typeface="Tiro Devanagari Hindi"/>
                <a:ea typeface="Tiro Devanagari Hindi"/>
                <a:cs typeface="Tiro Devanagari Hindi"/>
                <a:sym typeface="Tiro Devanagari Hindi"/>
              </a:rPr>
              <a:t>SSIM (Structural Similarity Index):</a:t>
            </a:r>
            <a:r>
              <a:rPr lang="en-GB" sz="1300">
                <a:latin typeface="Tiro Devanagari Hindi"/>
                <a:ea typeface="Tiro Devanagari Hindi"/>
                <a:cs typeface="Tiro Devanagari Hindi"/>
                <a:sym typeface="Tiro Devanagari Hindi"/>
              </a:rPr>
              <a:t> SSIM evaluates image similarity based on structure, luminance, and contrast, closely matching human visual perception; it's widely used to assess the perceptual quality of images after compression or enhancement.</a:t>
            </a:r>
            <a:endParaRPr sz="1300">
              <a:latin typeface="Tiro Devanagari Hindi"/>
              <a:ea typeface="Tiro Devanagari Hindi"/>
              <a:cs typeface="Tiro Devanagari Hindi"/>
              <a:sym typeface="Tiro Devanagari Hind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type="title"/>
          </p:nvPr>
        </p:nvSpPr>
        <p:spPr>
          <a:xfrm>
            <a:off x="0" y="0"/>
            <a:ext cx="8418000" cy="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 Diagram : </a:t>
            </a:r>
            <a:endParaRPr/>
          </a:p>
        </p:txBody>
      </p:sp>
      <p:pic>
        <p:nvPicPr>
          <p:cNvPr id="290" name="Google Shape;290;p31"/>
          <p:cNvPicPr preferRelativeResize="0"/>
          <p:nvPr/>
        </p:nvPicPr>
        <p:blipFill>
          <a:blip r:embed="rId3">
            <a:alphaModFix/>
          </a:blip>
          <a:stretch>
            <a:fillRect/>
          </a:stretch>
        </p:blipFill>
        <p:spPr>
          <a:xfrm>
            <a:off x="96300" y="509650"/>
            <a:ext cx="9047699" cy="4633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727650" y="486175"/>
            <a:ext cx="76887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Key Findings:</a:t>
            </a:r>
            <a:endParaRPr>
              <a:latin typeface="Arial"/>
              <a:ea typeface="Arial"/>
              <a:cs typeface="Arial"/>
              <a:sym typeface="Arial"/>
            </a:endParaRPr>
          </a:p>
        </p:txBody>
      </p:sp>
      <p:sp>
        <p:nvSpPr>
          <p:cNvPr id="296" name="Google Shape;296;p32"/>
          <p:cNvSpPr txBox="1"/>
          <p:nvPr/>
        </p:nvSpPr>
        <p:spPr>
          <a:xfrm>
            <a:off x="727650" y="1179000"/>
            <a:ext cx="7761300" cy="437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dk2"/>
                </a:solidFill>
                <a:highlight>
                  <a:srgbClr val="FFFFFF"/>
                </a:highlight>
                <a:latin typeface="Tiro Devanagari Hindi"/>
                <a:ea typeface="Tiro Devanagari Hindi"/>
                <a:cs typeface="Tiro Devanagari Hindi"/>
                <a:sym typeface="Tiro Devanagari Hindi"/>
              </a:rPr>
              <a:t>Effective Techniques</a:t>
            </a:r>
            <a:endParaRPr sz="1300">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lnSpc>
                <a:spcPct val="115000"/>
              </a:lnSpc>
              <a:spcBef>
                <a:spcPts val="1200"/>
              </a:spcBef>
              <a:spcAft>
                <a:spcPts val="0"/>
              </a:spcAft>
              <a:buSzPts val="1000"/>
              <a:buFont typeface="Tiro Devanagari Hindi"/>
              <a:buChar char="●"/>
            </a:pPr>
            <a:r>
              <a:rPr lang="en-GB" sz="1300">
                <a:solidFill>
                  <a:schemeClr val="dk2"/>
                </a:solidFill>
                <a:highlight>
                  <a:srgbClr val="FFFFFF"/>
                </a:highlight>
                <a:latin typeface="Tiro Devanagari Hindi"/>
                <a:ea typeface="Tiro Devanagari Hindi"/>
                <a:cs typeface="Tiro Devanagari Hindi"/>
                <a:sym typeface="Tiro Devanagari Hindi"/>
              </a:rPr>
              <a:t>Gaussian Smoothing, Histogram Equalization, and Unsharp Masking proved most effective for enhancing diagnostic details.</a:t>
            </a:r>
            <a:endParaRPr sz="1300">
              <a:solidFill>
                <a:schemeClr val="dk2"/>
              </a:solidFill>
              <a:highlight>
                <a:srgbClr val="FFFFFF"/>
              </a:highlight>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None/>
            </a:pPr>
            <a:r>
              <a:rPr b="1" lang="en-GB" sz="1300">
                <a:solidFill>
                  <a:schemeClr val="dk2"/>
                </a:solidFill>
                <a:highlight>
                  <a:srgbClr val="FFFFFF"/>
                </a:highlight>
                <a:latin typeface="Tiro Devanagari Hindi"/>
                <a:ea typeface="Tiro Devanagari Hindi"/>
                <a:cs typeface="Tiro Devanagari Hindi"/>
                <a:sym typeface="Tiro Devanagari Hindi"/>
              </a:rPr>
              <a:t>Noise Reduction Impact</a:t>
            </a:r>
            <a:endParaRPr sz="1300">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lnSpc>
                <a:spcPct val="115000"/>
              </a:lnSpc>
              <a:spcBef>
                <a:spcPts val="1200"/>
              </a:spcBef>
              <a:spcAft>
                <a:spcPts val="0"/>
              </a:spcAft>
              <a:buSzPts val="1000"/>
              <a:buFont typeface="Tiro Devanagari Hindi"/>
              <a:buChar char="●"/>
            </a:pPr>
            <a:r>
              <a:rPr lang="en-GB" sz="1300">
                <a:solidFill>
                  <a:schemeClr val="dk2"/>
                </a:solidFill>
                <a:highlight>
                  <a:srgbClr val="FFFFFF"/>
                </a:highlight>
                <a:latin typeface="Tiro Devanagari Hindi"/>
                <a:ea typeface="Tiro Devanagari Hindi"/>
                <a:cs typeface="Tiro Devanagari Hindi"/>
                <a:sym typeface="Tiro Devanagari Hindi"/>
              </a:rPr>
              <a:t>Gaussian Smoothing and Median Filtering enhanced clarity, particularly for low-quality scans, preserving key tumor features.</a:t>
            </a:r>
            <a:endParaRPr sz="1300">
              <a:solidFill>
                <a:schemeClr val="dk2"/>
              </a:solidFill>
              <a:highlight>
                <a:srgbClr val="FFFFFF"/>
              </a:highlight>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None/>
            </a:pPr>
            <a:r>
              <a:rPr b="1" lang="en-GB" sz="1300">
                <a:solidFill>
                  <a:schemeClr val="dk2"/>
                </a:solidFill>
                <a:highlight>
                  <a:srgbClr val="FFFFFF"/>
                </a:highlight>
                <a:latin typeface="Tiro Devanagari Hindi"/>
                <a:ea typeface="Tiro Devanagari Hindi"/>
                <a:cs typeface="Tiro Devanagari Hindi"/>
                <a:sym typeface="Tiro Devanagari Hindi"/>
              </a:rPr>
              <a:t>Consistent Evaluation Metrics</a:t>
            </a:r>
            <a:endParaRPr sz="1300">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lnSpc>
                <a:spcPct val="115000"/>
              </a:lnSpc>
              <a:spcBef>
                <a:spcPts val="1200"/>
              </a:spcBef>
              <a:spcAft>
                <a:spcPts val="0"/>
              </a:spcAft>
              <a:buSzPts val="1000"/>
              <a:buFont typeface="Tiro Devanagari Hindi"/>
              <a:buChar char="●"/>
            </a:pPr>
            <a:r>
              <a:rPr lang="en-GB" sz="1300">
                <a:solidFill>
                  <a:schemeClr val="dk2"/>
                </a:solidFill>
                <a:highlight>
                  <a:srgbClr val="FFFFFF"/>
                </a:highlight>
                <a:latin typeface="Tiro Devanagari Hindi"/>
                <a:ea typeface="Tiro Devanagari Hindi"/>
                <a:cs typeface="Tiro Devanagari Hindi"/>
                <a:sym typeface="Tiro Devanagari Hindi"/>
              </a:rPr>
              <a:t>PSNR and SSIM provided reliable assessment, focusing on noise reduction and structural similarity.</a:t>
            </a:r>
            <a:endParaRPr sz="1300">
              <a:solidFill>
                <a:schemeClr val="dk2"/>
              </a:solidFill>
              <a:highlight>
                <a:srgbClr val="FFFFFF"/>
              </a:highlight>
              <a:latin typeface="Tiro Devanagari Hindi"/>
              <a:ea typeface="Tiro Devanagari Hindi"/>
              <a:cs typeface="Tiro Devanagari Hindi"/>
              <a:sym typeface="Tiro Devanagari Hindi"/>
            </a:endParaRPr>
          </a:p>
          <a:p>
            <a:pPr indent="0" lvl="0" marL="0" rtl="0" algn="l">
              <a:lnSpc>
                <a:spcPct val="115000"/>
              </a:lnSpc>
              <a:spcBef>
                <a:spcPts val="1200"/>
              </a:spcBef>
              <a:spcAft>
                <a:spcPts val="0"/>
              </a:spcAft>
              <a:buNone/>
            </a:pPr>
            <a:r>
              <a:rPr b="1" lang="en-GB" sz="1300">
                <a:solidFill>
                  <a:schemeClr val="dk2"/>
                </a:solidFill>
                <a:highlight>
                  <a:srgbClr val="FFFFFF"/>
                </a:highlight>
                <a:latin typeface="Tiro Devanagari Hindi"/>
                <a:ea typeface="Tiro Devanagari Hindi"/>
                <a:cs typeface="Tiro Devanagari Hindi"/>
                <a:sym typeface="Tiro Devanagari Hindi"/>
              </a:rPr>
              <a:t>Dataset Imbalance &amp; Scarcity</a:t>
            </a:r>
            <a:endParaRPr sz="1300">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lnSpc>
                <a:spcPct val="115000"/>
              </a:lnSpc>
              <a:spcBef>
                <a:spcPts val="1200"/>
              </a:spcBef>
              <a:spcAft>
                <a:spcPts val="0"/>
              </a:spcAft>
              <a:buSzPts val="1000"/>
              <a:buFont typeface="Tiro Devanagari Hindi"/>
              <a:buChar char="●"/>
            </a:pPr>
            <a:r>
              <a:rPr lang="en-GB" sz="1300">
                <a:solidFill>
                  <a:schemeClr val="dk2"/>
                </a:solidFill>
                <a:highlight>
                  <a:srgbClr val="FFFFFF"/>
                </a:highlight>
                <a:latin typeface="Tiro Devanagari Hindi"/>
                <a:ea typeface="Tiro Devanagari Hindi"/>
                <a:cs typeface="Tiro Devanagari Hindi"/>
                <a:sym typeface="Tiro Devanagari Hindi"/>
              </a:rPr>
              <a:t>Imbalance across tumor stages highlighted the need for data augmentation and the potential for transfer learning.</a:t>
            </a:r>
            <a:endParaRPr sz="1300">
              <a:solidFill>
                <a:schemeClr val="dk2"/>
              </a:solidFill>
              <a:highlight>
                <a:srgbClr val="FFFFFF"/>
              </a:highlight>
              <a:latin typeface="Tiro Devanagari Hindi"/>
              <a:ea typeface="Tiro Devanagari Hindi"/>
              <a:cs typeface="Tiro Devanagari Hindi"/>
              <a:sym typeface="Tiro Devanagari Hindi"/>
            </a:endParaRPr>
          </a:p>
          <a:p>
            <a:pPr indent="0" lvl="0" marL="914400" rtl="0" algn="just">
              <a:lnSpc>
                <a:spcPct val="115000"/>
              </a:lnSpc>
              <a:spcBef>
                <a:spcPts val="1200"/>
              </a:spcBef>
              <a:spcAft>
                <a:spcPts val="0"/>
              </a:spcAft>
              <a:buNone/>
            </a:pPr>
            <a:r>
              <a:t/>
            </a:r>
            <a:endParaRPr sz="1300">
              <a:solidFill>
                <a:schemeClr val="dk2"/>
              </a:solidFill>
              <a:highlight>
                <a:srgbClr val="FFFFFF"/>
              </a:highlight>
              <a:latin typeface="Tiro Devanagari Hindi"/>
              <a:ea typeface="Tiro Devanagari Hindi"/>
              <a:cs typeface="Tiro Devanagari Hindi"/>
              <a:sym typeface="Tiro Devanagari Hind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1" type="body"/>
          </p:nvPr>
        </p:nvSpPr>
        <p:spPr>
          <a:xfrm>
            <a:off x="729450" y="1261225"/>
            <a:ext cx="7688700" cy="36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2"/>
                </a:solidFill>
                <a:highlight>
                  <a:srgbClr val="FFFFFF"/>
                </a:highlight>
                <a:latin typeface="Tiro Devanagari Hindi"/>
                <a:ea typeface="Tiro Devanagari Hindi"/>
                <a:cs typeface="Tiro Devanagari Hindi"/>
                <a:sym typeface="Tiro Devanagari Hindi"/>
              </a:rPr>
              <a:t>Automation in Phase Classification</a:t>
            </a:r>
            <a:endParaRPr>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spcBef>
                <a:spcPts val="1200"/>
              </a:spcBef>
              <a:spcAft>
                <a:spcPts val="0"/>
              </a:spcAft>
              <a:buClr>
                <a:srgbClr val="000000"/>
              </a:buClr>
              <a:buSzPts val="1000"/>
              <a:buFont typeface="Tiro Devanagari Hindi"/>
              <a:buChar char="●"/>
            </a:pPr>
            <a:r>
              <a:rPr lang="en-GB">
                <a:solidFill>
                  <a:schemeClr val="dk2"/>
                </a:solidFill>
                <a:highlight>
                  <a:srgbClr val="FFFFFF"/>
                </a:highlight>
                <a:latin typeface="Tiro Devanagari Hindi"/>
                <a:ea typeface="Tiro Devanagari Hindi"/>
                <a:cs typeface="Tiro Devanagari Hindi"/>
                <a:sym typeface="Tiro Devanagari Hindi"/>
              </a:rPr>
              <a:t>Manual classification underscored the feasibility of automating phase identification, reducing manual effort.</a:t>
            </a:r>
            <a:endParaRPr>
              <a:solidFill>
                <a:schemeClr val="dk2"/>
              </a:solidFill>
              <a:highlight>
                <a:srgbClr val="FFFFFF"/>
              </a:highlight>
              <a:latin typeface="Tiro Devanagari Hindi"/>
              <a:ea typeface="Tiro Devanagari Hindi"/>
              <a:cs typeface="Tiro Devanagari Hindi"/>
              <a:sym typeface="Tiro Devanagari Hindi"/>
            </a:endParaRPr>
          </a:p>
          <a:p>
            <a:pPr indent="0" lvl="0" marL="0" rtl="0" algn="l">
              <a:spcBef>
                <a:spcPts val="1200"/>
              </a:spcBef>
              <a:spcAft>
                <a:spcPts val="0"/>
              </a:spcAft>
              <a:buNone/>
            </a:pPr>
            <a:r>
              <a:rPr b="1" lang="en-GB">
                <a:solidFill>
                  <a:schemeClr val="dk2"/>
                </a:solidFill>
                <a:highlight>
                  <a:srgbClr val="FFFFFF"/>
                </a:highlight>
                <a:latin typeface="Tiro Devanagari Hindi"/>
                <a:ea typeface="Tiro Devanagari Hindi"/>
                <a:cs typeface="Tiro Devanagari Hindi"/>
                <a:sym typeface="Tiro Devanagari Hindi"/>
              </a:rPr>
              <a:t>Machine Learning Integration</a:t>
            </a:r>
            <a:endParaRPr>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spcBef>
                <a:spcPts val="1200"/>
              </a:spcBef>
              <a:spcAft>
                <a:spcPts val="0"/>
              </a:spcAft>
              <a:buClr>
                <a:srgbClr val="000000"/>
              </a:buClr>
              <a:buSzPts val="1000"/>
              <a:buFont typeface="Tiro Devanagari Hindi"/>
              <a:buChar char="●"/>
            </a:pPr>
            <a:r>
              <a:rPr lang="en-GB">
                <a:solidFill>
                  <a:schemeClr val="dk2"/>
                </a:solidFill>
                <a:highlight>
                  <a:srgbClr val="FFFFFF"/>
                </a:highlight>
                <a:latin typeface="Tiro Devanagari Hindi"/>
                <a:ea typeface="Tiro Devanagari Hindi"/>
                <a:cs typeface="Tiro Devanagari Hindi"/>
                <a:sym typeface="Tiro Devanagari Hindi"/>
              </a:rPr>
              <a:t>A well-curated dataset could support models for early tumor detection, improving diagnostic accuracy.</a:t>
            </a:r>
            <a:endParaRPr>
              <a:solidFill>
                <a:schemeClr val="dk2"/>
              </a:solidFill>
              <a:highlight>
                <a:srgbClr val="FFFFFF"/>
              </a:highlight>
              <a:latin typeface="Tiro Devanagari Hindi"/>
              <a:ea typeface="Tiro Devanagari Hindi"/>
              <a:cs typeface="Tiro Devanagari Hindi"/>
              <a:sym typeface="Tiro Devanagari Hindi"/>
            </a:endParaRPr>
          </a:p>
          <a:p>
            <a:pPr indent="0" lvl="0" marL="0" rtl="0" algn="l">
              <a:spcBef>
                <a:spcPts val="1200"/>
              </a:spcBef>
              <a:spcAft>
                <a:spcPts val="0"/>
              </a:spcAft>
              <a:buNone/>
            </a:pPr>
            <a:r>
              <a:rPr b="1" lang="en-GB">
                <a:solidFill>
                  <a:schemeClr val="dk2"/>
                </a:solidFill>
                <a:highlight>
                  <a:srgbClr val="FFFFFF"/>
                </a:highlight>
                <a:latin typeface="Tiro Devanagari Hindi"/>
                <a:ea typeface="Tiro Devanagari Hindi"/>
                <a:cs typeface="Tiro Devanagari Hindi"/>
                <a:sym typeface="Tiro Devanagari Hindi"/>
              </a:rPr>
              <a:t>Applicability to Other Domains</a:t>
            </a:r>
            <a:endParaRPr b="1">
              <a:solidFill>
                <a:schemeClr val="dk2"/>
              </a:solidFill>
              <a:highlight>
                <a:srgbClr val="FFFFFF"/>
              </a:highlight>
              <a:latin typeface="Tiro Devanagari Hindi"/>
              <a:ea typeface="Tiro Devanagari Hindi"/>
              <a:cs typeface="Tiro Devanagari Hindi"/>
              <a:sym typeface="Tiro Devanagari Hindi"/>
            </a:endParaRPr>
          </a:p>
          <a:p>
            <a:pPr indent="-292100" lvl="0" marL="457200" rtl="0" algn="l">
              <a:spcBef>
                <a:spcPts val="1200"/>
              </a:spcBef>
              <a:spcAft>
                <a:spcPts val="0"/>
              </a:spcAft>
              <a:buClr>
                <a:srgbClr val="000000"/>
              </a:buClr>
              <a:buSzPts val="1000"/>
              <a:buFont typeface="Tiro Devanagari Hindi"/>
              <a:buChar char="●"/>
            </a:pPr>
            <a:r>
              <a:rPr lang="en-GB">
                <a:solidFill>
                  <a:schemeClr val="dk2"/>
                </a:solidFill>
                <a:highlight>
                  <a:srgbClr val="FFFFFF"/>
                </a:highlight>
                <a:latin typeface="Tiro Devanagari Hindi"/>
                <a:ea typeface="Tiro Devanagari Hindi"/>
                <a:cs typeface="Tiro Devanagari Hindi"/>
                <a:sym typeface="Tiro Devanagari Hindi"/>
              </a:rPr>
              <a:t>Successful techniques may extend to imaging for other cancers, like lung or brain, enhancing early detection across fields.</a:t>
            </a:r>
            <a:endParaRPr>
              <a:solidFill>
                <a:schemeClr val="dk2"/>
              </a:solidFill>
              <a:highlight>
                <a:srgbClr val="FFFFFF"/>
              </a:highlight>
              <a:latin typeface="Tiro Devanagari Hindi"/>
              <a:ea typeface="Tiro Devanagari Hindi"/>
              <a:cs typeface="Tiro Devanagari Hindi"/>
              <a:sym typeface="Tiro Devanagari Hindi"/>
            </a:endParaRPr>
          </a:p>
          <a:p>
            <a:pPr indent="-273050" lvl="0" marL="457200" rtl="0" algn="l">
              <a:spcBef>
                <a:spcPts val="0"/>
              </a:spcBef>
              <a:spcAft>
                <a:spcPts val="0"/>
              </a:spcAft>
              <a:buClr>
                <a:srgbClr val="000000"/>
              </a:buClr>
              <a:buSzPts val="700"/>
              <a:buFont typeface="Tiro Devanagari Hindi"/>
              <a:buChar char="●"/>
            </a:pPr>
            <a:r>
              <a:rPr lang="en-GB">
                <a:solidFill>
                  <a:schemeClr val="dk2"/>
                </a:solidFill>
                <a:highlight>
                  <a:srgbClr val="FFFFFF"/>
                </a:highlight>
                <a:latin typeface="Tiro Devanagari Hindi"/>
                <a:ea typeface="Tiro Devanagari Hindi"/>
                <a:cs typeface="Tiro Devanagari Hindi"/>
                <a:sym typeface="Tiro Devanagari Hindi"/>
              </a:rPr>
              <a:t>This technique can be slightly modified and used in medical examinations related to lumps, tumor and nodules in body.</a:t>
            </a:r>
            <a:endParaRPr>
              <a:solidFill>
                <a:schemeClr val="dk2"/>
              </a:solidFill>
              <a:highlight>
                <a:srgbClr val="FFFFFF"/>
              </a:highlight>
              <a:latin typeface="Tiro Devanagari Hindi"/>
              <a:ea typeface="Tiro Devanagari Hindi"/>
              <a:cs typeface="Tiro Devanagari Hindi"/>
              <a:sym typeface="Tiro Devanagari Hindi"/>
            </a:endParaRPr>
          </a:p>
          <a:p>
            <a:pPr indent="0" lvl="0" marL="457200" rtl="0" algn="just">
              <a:spcBef>
                <a:spcPts val="1200"/>
              </a:spcBef>
              <a:spcAft>
                <a:spcPts val="0"/>
              </a:spcAft>
              <a:buNone/>
            </a:pPr>
            <a:r>
              <a:t/>
            </a:r>
            <a:endParaRPr sz="1500">
              <a:solidFill>
                <a:schemeClr val="dk2"/>
              </a:solidFill>
              <a:highlight>
                <a:srgbClr val="FFFFFF"/>
              </a:highlight>
              <a:latin typeface="Tiro Devanagari Hindi"/>
              <a:ea typeface="Tiro Devanagari Hindi"/>
              <a:cs typeface="Tiro Devanagari Hindi"/>
              <a:sym typeface="Tiro Devanagari Hindi"/>
            </a:endParaRPr>
          </a:p>
          <a:p>
            <a:pPr indent="0" lvl="0" marL="0" rtl="0" algn="l">
              <a:spcBef>
                <a:spcPts val="0"/>
              </a:spcBef>
              <a:spcAft>
                <a:spcPts val="1600"/>
              </a:spcAft>
              <a:buNone/>
            </a:pPr>
            <a:r>
              <a:t/>
            </a:r>
            <a:endParaRPr sz="1500">
              <a:solidFill>
                <a:schemeClr val="dk2"/>
              </a:solidFill>
              <a:highlight>
                <a:srgbClr val="FFFFFF"/>
              </a:highlight>
              <a:latin typeface="Tiro Devanagari Hindi"/>
              <a:ea typeface="Tiro Devanagari Hindi"/>
              <a:cs typeface="Tiro Devanagari Hindi"/>
              <a:sym typeface="Tiro Devanagari Hind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4"/>
          <p:cNvSpPr txBox="1"/>
          <p:nvPr>
            <p:ph type="title"/>
          </p:nvPr>
        </p:nvSpPr>
        <p:spPr>
          <a:xfrm>
            <a:off x="729450" y="457975"/>
            <a:ext cx="7688700" cy="6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Faced </a:t>
            </a:r>
            <a:endParaRPr/>
          </a:p>
        </p:txBody>
      </p:sp>
      <p:sp>
        <p:nvSpPr>
          <p:cNvPr id="307" name="Google Shape;307;p34"/>
          <p:cNvSpPr txBox="1"/>
          <p:nvPr>
            <p:ph idx="1" type="body"/>
          </p:nvPr>
        </p:nvSpPr>
        <p:spPr>
          <a:xfrm>
            <a:off x="729450" y="1320975"/>
            <a:ext cx="7688700" cy="33159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120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Dataset Availability and Imbalance</a:t>
            </a:r>
            <a:endParaRPr sz="1400">
              <a:solidFill>
                <a:schemeClr val="dk2"/>
              </a:solidFill>
              <a:highlight>
                <a:srgbClr val="FFFFFF"/>
              </a:highlight>
              <a:latin typeface="Tiro Devanagari Hindi"/>
              <a:ea typeface="Tiro Devanagari Hindi"/>
              <a:cs typeface="Tiro Devanagari Hindi"/>
              <a:sym typeface="Tiro Devanagari Hindi"/>
            </a:endParaRPr>
          </a:p>
          <a:p>
            <a:pPr indent="-317500" lvl="0" marL="457200" marR="0" rtl="0" algn="l">
              <a:lnSpc>
                <a:spcPct val="115000"/>
              </a:lnSpc>
              <a:spcBef>
                <a:spcPts val="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Quality of Medical Images ( Breast tumor ) </a:t>
            </a:r>
            <a:endParaRPr sz="1400">
              <a:solidFill>
                <a:schemeClr val="dk2"/>
              </a:solidFill>
              <a:highlight>
                <a:srgbClr val="FFFFFF"/>
              </a:highlight>
              <a:latin typeface="Tiro Devanagari Hindi"/>
              <a:ea typeface="Tiro Devanagari Hindi"/>
              <a:cs typeface="Tiro Devanagari Hindi"/>
              <a:sym typeface="Tiro Devanagari Hindi"/>
            </a:endParaRPr>
          </a:p>
          <a:p>
            <a:pPr indent="0" lvl="0" marL="457200" marR="0" rtl="0" algn="l">
              <a:lnSpc>
                <a:spcPct val="115000"/>
              </a:lnSpc>
              <a:spcBef>
                <a:spcPts val="1200"/>
              </a:spcBef>
              <a:spcAft>
                <a:spcPts val="0"/>
              </a:spcAft>
              <a:buNone/>
            </a:pPr>
            <a:r>
              <a:rPr lang="en-GB" sz="1400">
                <a:solidFill>
                  <a:schemeClr val="dk2"/>
                </a:solidFill>
                <a:highlight>
                  <a:srgbClr val="FFFFFF"/>
                </a:highlight>
                <a:latin typeface="Tiro Devanagari Hindi"/>
                <a:ea typeface="Tiro Devanagari Hindi"/>
                <a:cs typeface="Tiro Devanagari Hindi"/>
                <a:sym typeface="Tiro Devanagari Hindi"/>
              </a:rPr>
              <a:t>– Differences in resolution, and lighting. Enhancing images while retaining diagnostic details is challenging, especially for subtle early-stage tumors.</a:t>
            </a:r>
            <a:endParaRPr sz="1400">
              <a:solidFill>
                <a:schemeClr val="dk2"/>
              </a:solidFill>
              <a:highlight>
                <a:srgbClr val="FFFFFF"/>
              </a:highlight>
              <a:latin typeface="Tiro Devanagari Hindi"/>
              <a:ea typeface="Tiro Devanagari Hindi"/>
              <a:cs typeface="Tiro Devanagari Hindi"/>
              <a:sym typeface="Tiro Devanagari Hindi"/>
            </a:endParaRPr>
          </a:p>
          <a:p>
            <a:pPr indent="-317500" lvl="0" marL="457200" marR="0" rtl="0" algn="l">
              <a:lnSpc>
                <a:spcPct val="115000"/>
              </a:lnSpc>
              <a:spcBef>
                <a:spcPts val="120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Sensitivity to Tumor Stage and Type</a:t>
            </a:r>
            <a:endParaRPr sz="1400">
              <a:solidFill>
                <a:schemeClr val="dk2"/>
              </a:solidFill>
              <a:highlight>
                <a:srgbClr val="FFFFFF"/>
              </a:highlight>
              <a:latin typeface="Tiro Devanagari Hindi"/>
              <a:ea typeface="Tiro Devanagari Hindi"/>
              <a:cs typeface="Tiro Devanagari Hindi"/>
              <a:sym typeface="Tiro Devanagari Hindi"/>
            </a:endParaRPr>
          </a:p>
          <a:p>
            <a:pPr indent="-317500" lvl="0" marL="457200" marR="0" rtl="0" algn="l">
              <a:lnSpc>
                <a:spcPct val="115000"/>
              </a:lnSpc>
              <a:spcBef>
                <a:spcPts val="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Varying image properties across tumor stages impact enhancement techniques differently.</a:t>
            </a:r>
            <a:endParaRPr sz="1400">
              <a:solidFill>
                <a:schemeClr val="dk2"/>
              </a:solidFill>
              <a:highlight>
                <a:srgbClr val="FFFFFF"/>
              </a:highlight>
              <a:latin typeface="Tiro Devanagari Hindi"/>
              <a:ea typeface="Tiro Devanagari Hindi"/>
              <a:cs typeface="Tiro Devanagari Hindi"/>
              <a:sym typeface="Tiro Devanagari Hindi"/>
            </a:endParaRPr>
          </a:p>
          <a:p>
            <a:pPr indent="-317500" lvl="0" marL="457200" marR="0" rtl="0" algn="l">
              <a:lnSpc>
                <a:spcPct val="115000"/>
              </a:lnSpc>
              <a:spcBef>
                <a:spcPts val="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Automatic Phase Classification Complexity.</a:t>
            </a:r>
            <a:endParaRPr sz="1400">
              <a:solidFill>
                <a:schemeClr val="dk2"/>
              </a:solidFill>
              <a:highlight>
                <a:srgbClr val="FFFFFF"/>
              </a:highlight>
              <a:latin typeface="Tiro Devanagari Hindi"/>
              <a:ea typeface="Tiro Devanagari Hindi"/>
              <a:cs typeface="Tiro Devanagari Hindi"/>
              <a:sym typeface="Tiro Devanagari Hindi"/>
            </a:endParaRPr>
          </a:p>
          <a:p>
            <a:pPr indent="-317500" lvl="0" marL="457200" marR="0" rtl="0" algn="l">
              <a:lnSpc>
                <a:spcPct val="115000"/>
              </a:lnSpc>
              <a:spcBef>
                <a:spcPts val="0"/>
              </a:spcBef>
              <a:spcAft>
                <a:spcPts val="0"/>
              </a:spcAft>
              <a:buClr>
                <a:srgbClr val="000000"/>
              </a:buClr>
              <a:buSzPts val="1400"/>
              <a:buFont typeface="Tiro Devanagari Hindi"/>
              <a:buChar char="●"/>
            </a:pPr>
            <a:r>
              <a:rPr lang="en-GB" sz="1400">
                <a:solidFill>
                  <a:schemeClr val="dk2"/>
                </a:solidFill>
                <a:highlight>
                  <a:srgbClr val="FFFFFF"/>
                </a:highlight>
                <a:latin typeface="Tiro Devanagari Hindi"/>
                <a:ea typeface="Tiro Devanagari Hindi"/>
                <a:cs typeface="Tiro Devanagari Hindi"/>
                <a:sym typeface="Tiro Devanagari Hindi"/>
              </a:rPr>
              <a:t>Building models that can automatically classify tumor images as early, middle, or critical based on patterns is challenging due to the lack of consistent and annotated training data.</a:t>
            </a:r>
            <a:endParaRPr sz="1400">
              <a:solidFill>
                <a:schemeClr val="dk2"/>
              </a:solidFill>
              <a:highlight>
                <a:srgbClr val="FFFFFF"/>
              </a:highlight>
              <a:latin typeface="Tiro Devanagari Hindi"/>
              <a:ea typeface="Tiro Devanagari Hindi"/>
              <a:cs typeface="Tiro Devanagari Hindi"/>
              <a:sym typeface="Tiro Devanagari Hindi"/>
            </a:endParaRPr>
          </a:p>
          <a:p>
            <a:pPr indent="0" lvl="0" marL="0" rtl="0" algn="l">
              <a:spcBef>
                <a:spcPts val="1200"/>
              </a:spcBef>
              <a:spcAft>
                <a:spcPts val="1600"/>
              </a:spcAft>
              <a:buNone/>
            </a:pPr>
            <a:r>
              <a:t/>
            </a:r>
            <a:endParaRPr sz="1400">
              <a:latin typeface="Tiro Devanagari Hindi"/>
              <a:ea typeface="Tiro Devanagari Hindi"/>
              <a:cs typeface="Tiro Devanagari Hindi"/>
              <a:sym typeface="Tiro Devanagari Hind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727650" y="56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Future Scope/work:</a:t>
            </a:r>
            <a:endParaRPr>
              <a:latin typeface="Arial"/>
              <a:ea typeface="Arial"/>
              <a:cs typeface="Arial"/>
              <a:sym typeface="Arial"/>
            </a:endParaRPr>
          </a:p>
        </p:txBody>
      </p:sp>
      <p:sp>
        <p:nvSpPr>
          <p:cNvPr id="313" name="Google Shape;313;p35"/>
          <p:cNvSpPr txBox="1"/>
          <p:nvPr/>
        </p:nvSpPr>
        <p:spPr>
          <a:xfrm>
            <a:off x="727650" y="1203800"/>
            <a:ext cx="8116800" cy="363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b="1">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Data Augmentation and Synthetic Image Generation</a:t>
            </a:r>
            <a:endParaRPr>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Automatic Phase Classification</a:t>
            </a:r>
            <a:endParaRPr>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Developing Machine Learning Models for Early Detection</a:t>
            </a:r>
            <a:endParaRPr>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Improvement in Real-Time Analysis for Quick Diagnosis</a:t>
            </a:r>
            <a:endParaRPr>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Integration into Medical Imaging Systems - Implementing these models directly into clinical imaging systems can provide high-quality, enhanced imaging from scans, assisting in surgical planning and treatment monitoring.</a:t>
            </a:r>
            <a:endParaRPr>
              <a:solidFill>
                <a:srgbClr val="1A1A1A"/>
              </a:solidFill>
              <a:latin typeface="Tiro Devanagari Hindi"/>
              <a:ea typeface="Tiro Devanagari Hindi"/>
              <a:cs typeface="Tiro Devanagari Hindi"/>
              <a:sym typeface="Tiro Devanagari Hindi"/>
            </a:endParaRPr>
          </a:p>
          <a:p>
            <a:pPr indent="-317500" lvl="0" marL="457200" rtl="0" algn="just">
              <a:lnSpc>
                <a:spcPct val="150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Automation and Expansion to Other Cancer Types -Adapt the model for automatic phase detection and enhancement in various cancer types, expanding the model’s impact across different healthcare applications, and aiding in early detection and preventive care.</a:t>
            </a:r>
            <a:endParaRPr>
              <a:solidFill>
                <a:srgbClr val="1A1A1A"/>
              </a:solidFill>
              <a:latin typeface="Tiro Devanagari Hindi"/>
              <a:ea typeface="Tiro Devanagari Hindi"/>
              <a:cs typeface="Tiro Devanagari Hindi"/>
              <a:sym typeface="Tiro Devanagari Hind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727650" y="560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Conclusion</a:t>
            </a:r>
            <a:endParaRPr>
              <a:latin typeface="Arial"/>
              <a:ea typeface="Arial"/>
              <a:cs typeface="Arial"/>
              <a:sym typeface="Arial"/>
            </a:endParaRPr>
          </a:p>
        </p:txBody>
      </p:sp>
      <p:sp>
        <p:nvSpPr>
          <p:cNvPr id="319" name="Google Shape;319;p36"/>
          <p:cNvSpPr txBox="1"/>
          <p:nvPr/>
        </p:nvSpPr>
        <p:spPr>
          <a:xfrm>
            <a:off x="680550" y="1314000"/>
            <a:ext cx="8116800" cy="36219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In conclusion, the selected image processing techniques, particularly Gaussian Smoothing and Unsharp Masking, proved highly effective in enhancing image clarity and diagnostic quality for breast tumor imaging. </a:t>
            </a:r>
            <a:endParaRPr>
              <a:solidFill>
                <a:srgbClr val="1A1A1A"/>
              </a:solidFill>
              <a:latin typeface="Tiro Devanagari Hindi"/>
              <a:ea typeface="Tiro Devanagari Hindi"/>
              <a:cs typeface="Tiro Devanagari Hindi"/>
              <a:sym typeface="Tiro Devanagari Hindi"/>
            </a:endParaRPr>
          </a:p>
          <a:p>
            <a:pPr indent="-317500" lvl="0" marL="457200" marR="0" rtl="0" algn="just">
              <a:lnSpc>
                <a:spcPct val="115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Noise reduction and contrast enhancement methods preserved critical tumor details, improving diagnostic accuracy, especially in low-quality scans. Consistent use of evaluation metrics like PSNR and SSIM provided objective assessments, ensuring reliable comparisons across all stages. </a:t>
            </a:r>
            <a:endParaRPr>
              <a:solidFill>
                <a:srgbClr val="1A1A1A"/>
              </a:solidFill>
              <a:latin typeface="Tiro Devanagari Hindi"/>
              <a:ea typeface="Tiro Devanagari Hindi"/>
              <a:cs typeface="Tiro Devanagari Hindi"/>
              <a:sym typeface="Tiro Devanagari Hindi"/>
            </a:endParaRPr>
          </a:p>
          <a:p>
            <a:pPr indent="-317500" lvl="0" marL="457200" marR="0" rtl="0" algn="just">
              <a:lnSpc>
                <a:spcPct val="115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The challenges of dataset imbalance and scarcity highlighted opportunities for data augmentation and transfer learning, paving the way for advancements in medical imaging. Findings from this project also lay the groundwork for automated phase classification and integration of machine learning models, which could enable early tumor detection and support preventive care. </a:t>
            </a:r>
            <a:endParaRPr>
              <a:solidFill>
                <a:srgbClr val="1A1A1A"/>
              </a:solidFill>
              <a:latin typeface="Tiro Devanagari Hindi"/>
              <a:ea typeface="Tiro Devanagari Hindi"/>
              <a:cs typeface="Tiro Devanagari Hindi"/>
              <a:sym typeface="Tiro Devanagari Hindi"/>
            </a:endParaRPr>
          </a:p>
          <a:p>
            <a:pPr indent="-317500" lvl="0" marL="457200" marR="0" rtl="0" algn="just">
              <a:lnSpc>
                <a:spcPct val="115000"/>
              </a:lnSpc>
              <a:spcBef>
                <a:spcPts val="0"/>
              </a:spcBef>
              <a:spcAft>
                <a:spcPts val="0"/>
              </a:spcAft>
              <a:buClr>
                <a:srgbClr val="1A1A1A"/>
              </a:buClr>
              <a:buSzPts val="1400"/>
              <a:buFont typeface="Tiro Devanagari Hindi"/>
              <a:buChar char="●"/>
            </a:pPr>
            <a:r>
              <a:rPr lang="en-GB">
                <a:solidFill>
                  <a:srgbClr val="1A1A1A"/>
                </a:solidFill>
                <a:latin typeface="Tiro Devanagari Hindi"/>
                <a:ea typeface="Tiro Devanagari Hindi"/>
                <a:cs typeface="Tiro Devanagari Hindi"/>
                <a:sym typeface="Tiro Devanagari Hindi"/>
              </a:rPr>
              <a:t>The techniques demonstrated here have potential applications beyond breast tumor imaging, offering valuable insights for other types of medical imaging and cancer detection.</a:t>
            </a:r>
            <a:endParaRPr>
              <a:solidFill>
                <a:srgbClr val="1A1A1A"/>
              </a:solidFill>
              <a:latin typeface="Tiro Devanagari Hindi"/>
              <a:ea typeface="Tiro Devanagari Hindi"/>
              <a:cs typeface="Tiro Devanagari Hindi"/>
              <a:sym typeface="Tiro Devanagari Hind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893375" y="570275"/>
            <a:ext cx="6680400" cy="5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Oswald"/>
                <a:ea typeface="Oswald"/>
                <a:cs typeface="Oswald"/>
                <a:sym typeface="Oswald"/>
              </a:rPr>
              <a:t>Table of contents</a:t>
            </a:r>
            <a:endParaRPr sz="2500">
              <a:latin typeface="Oswald"/>
              <a:ea typeface="Oswald"/>
              <a:cs typeface="Oswald"/>
              <a:sym typeface="Oswald"/>
            </a:endParaRPr>
          </a:p>
        </p:txBody>
      </p:sp>
      <p:sp>
        <p:nvSpPr>
          <p:cNvPr id="185" name="Google Shape;185;p19"/>
          <p:cNvSpPr txBox="1"/>
          <p:nvPr>
            <p:ph idx="1" type="body"/>
          </p:nvPr>
        </p:nvSpPr>
        <p:spPr>
          <a:xfrm>
            <a:off x="893375" y="1284700"/>
            <a:ext cx="4574700" cy="35337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Problem statement </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Objective</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Dataset Overview , Software Block diagram</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Image Preprocessing Steps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Image Preprocessing Techniques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Noise Reduction - </a:t>
            </a:r>
            <a:r>
              <a:rPr lang="en-GB" sz="1600">
                <a:solidFill>
                  <a:schemeClr val="dk2"/>
                </a:solidFill>
                <a:highlight>
                  <a:schemeClr val="lt1"/>
                </a:highlight>
                <a:latin typeface="Tiro Devanagari Hindi"/>
                <a:ea typeface="Tiro Devanagari Hindi"/>
                <a:cs typeface="Tiro Devanagari Hindi"/>
                <a:sym typeface="Tiro Devanagari Hindi"/>
              </a:rPr>
              <a:t>Contrast Enhancement</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Edge </a:t>
            </a:r>
            <a:r>
              <a:rPr lang="en-GB" sz="1600">
                <a:solidFill>
                  <a:schemeClr val="dk2"/>
                </a:solidFill>
                <a:highlight>
                  <a:srgbClr val="FFFFFF"/>
                </a:highlight>
                <a:latin typeface="Tiro Devanagari Hindi"/>
                <a:ea typeface="Tiro Devanagari Hindi"/>
                <a:cs typeface="Tiro Devanagari Hindi"/>
                <a:sym typeface="Tiro Devanagari Hindi"/>
              </a:rPr>
              <a:t>Sharpening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Deblurring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Artifact Removal</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Feature E</a:t>
            </a:r>
            <a:r>
              <a:rPr lang="en-GB" sz="1600">
                <a:solidFill>
                  <a:schemeClr val="dk2"/>
                </a:solidFill>
                <a:highlight>
                  <a:srgbClr val="FFFFFF"/>
                </a:highlight>
                <a:latin typeface="Tiro Devanagari Hindi"/>
                <a:ea typeface="Tiro Devanagari Hindi"/>
                <a:cs typeface="Tiro Devanagari Hindi"/>
                <a:sym typeface="Tiro Devanagari Hindi"/>
              </a:rPr>
              <a:t>xtraction</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Image Segmentation</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Results and Analysis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Block Diagram </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just">
              <a:lnSpc>
                <a:spcPct val="100000"/>
              </a:lnSpc>
              <a:spcBef>
                <a:spcPts val="0"/>
              </a:spcBef>
              <a:spcAft>
                <a:spcPts val="0"/>
              </a:spcAft>
              <a:buClr>
                <a:schemeClr val="dk2"/>
              </a:buClr>
              <a:buSzPts val="1600"/>
              <a:buFont typeface="Tiro Devanagari Hindi"/>
              <a:buChar char="●"/>
            </a:pPr>
            <a:r>
              <a:rPr lang="en-GB" sz="1600">
                <a:solidFill>
                  <a:schemeClr val="dk2"/>
                </a:solidFill>
                <a:highlight>
                  <a:srgbClr val="FFFFFF"/>
                </a:highlight>
                <a:latin typeface="Tiro Devanagari Hindi"/>
                <a:ea typeface="Tiro Devanagari Hindi"/>
                <a:cs typeface="Tiro Devanagari Hindi"/>
                <a:sym typeface="Tiro Devanagari Hindi"/>
              </a:rPr>
              <a:t>Key Findings</a:t>
            </a:r>
            <a:endParaRPr sz="1600">
              <a:solidFill>
                <a:schemeClr val="dk2"/>
              </a:solidFill>
              <a:highlight>
                <a:srgbClr val="FFFFFF"/>
              </a:highlight>
              <a:latin typeface="Tiro Devanagari Hindi"/>
              <a:ea typeface="Tiro Devanagari Hindi"/>
              <a:cs typeface="Tiro Devanagari Hindi"/>
              <a:sym typeface="Tiro Devanagari Hindi"/>
            </a:endParaRPr>
          </a:p>
        </p:txBody>
      </p:sp>
      <p:sp>
        <p:nvSpPr>
          <p:cNvPr id="186" name="Google Shape;186;p19"/>
          <p:cNvSpPr txBox="1"/>
          <p:nvPr/>
        </p:nvSpPr>
        <p:spPr>
          <a:xfrm>
            <a:off x="5227500" y="1284700"/>
            <a:ext cx="3207000" cy="3533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iro Devanagari Hindi"/>
              <a:buChar char="●"/>
            </a:pPr>
            <a:r>
              <a:rPr lang="en-GB" sz="1600">
                <a:solidFill>
                  <a:schemeClr val="dk2"/>
                </a:solidFill>
                <a:latin typeface="Tiro Devanagari Hindi"/>
                <a:ea typeface="Tiro Devanagari Hindi"/>
                <a:cs typeface="Tiro Devanagari Hindi"/>
                <a:sym typeface="Tiro Devanagari Hindi"/>
              </a:rPr>
              <a:t>Conclusion and Future Scope/work</a:t>
            </a:r>
            <a:endParaRPr sz="1600">
              <a:solidFill>
                <a:schemeClr val="dk2"/>
              </a:solidFill>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Tiro Devanagari Hindi"/>
              <a:buChar char="●"/>
            </a:pPr>
            <a:r>
              <a:rPr lang="en-GB" sz="1600">
                <a:solidFill>
                  <a:schemeClr val="dk2"/>
                </a:solidFill>
                <a:latin typeface="Tiro Devanagari Hindi"/>
                <a:ea typeface="Tiro Devanagari Hindi"/>
                <a:cs typeface="Tiro Devanagari Hindi"/>
                <a:sym typeface="Tiro Devanagari Hindi"/>
              </a:rPr>
              <a:t>Q&amp;A</a:t>
            </a:r>
            <a:endParaRPr sz="1600">
              <a:solidFill>
                <a:schemeClr val="dk2"/>
              </a:solidFill>
              <a:latin typeface="Tiro Devanagari Hindi"/>
              <a:ea typeface="Tiro Devanagari Hindi"/>
              <a:cs typeface="Tiro Devanagari Hindi"/>
              <a:sym typeface="Tiro Devanagari Hind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Thank you 1080P, 2K, 4K, 5K HD wallpapers free download ..." id="324" name="Google Shape;324;p37"/>
          <p:cNvPicPr preferRelativeResize="0"/>
          <p:nvPr/>
        </p:nvPicPr>
        <p:blipFill>
          <a:blip r:embed="rId3">
            <a:alphaModFix/>
          </a:blip>
          <a:stretch>
            <a:fillRect/>
          </a:stretch>
        </p:blipFill>
        <p:spPr>
          <a:xfrm>
            <a:off x="0" y="0"/>
            <a:ext cx="9144001" cy="5143499"/>
          </a:xfrm>
          <a:prstGeom prst="rect">
            <a:avLst/>
          </a:prstGeom>
          <a:noFill/>
          <a:ln>
            <a:noFill/>
          </a:ln>
        </p:spPr>
      </p:pic>
      <p:pic>
        <p:nvPicPr>
          <p:cNvPr descr="the word questions is displayed on a dark background . (Provided by Tenor)" id="325" name="Google Shape;325;p37"/>
          <p:cNvPicPr preferRelativeResize="0"/>
          <p:nvPr/>
        </p:nvPicPr>
        <p:blipFill rotWithShape="1">
          <a:blip r:embed="rId4">
            <a:alphaModFix/>
          </a:blip>
          <a:srcRect b="31178" l="0" r="0" t="34181"/>
          <a:stretch/>
        </p:blipFill>
        <p:spPr>
          <a:xfrm>
            <a:off x="4857675" y="3646300"/>
            <a:ext cx="2695675" cy="52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791925" y="1624700"/>
            <a:ext cx="7261800" cy="200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GB" sz="1600">
                <a:solidFill>
                  <a:schemeClr val="dk2"/>
                </a:solidFill>
                <a:highlight>
                  <a:srgbClr val="FFFFFF"/>
                </a:highlight>
                <a:latin typeface="Tiro Devanagari Hindi"/>
                <a:ea typeface="Tiro Devanagari Hindi"/>
                <a:cs typeface="Tiro Devanagari Hindi"/>
                <a:sym typeface="Tiro Devanagari Hindi"/>
              </a:rPr>
              <a:t>Medical images like X-rays, MRIs, and CT scans are essential for diagnosis and treatment planning but often suffer from issues like noise, blurriness, and low contrast, affecting interpretation. In breast tumor detection, enhancing image quality is key to improving diagnostic accuracy.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lnSpc>
                <a:spcPct val="115000"/>
              </a:lnSpc>
              <a:spcBef>
                <a:spcPts val="1200"/>
              </a:spcBef>
              <a:spcAft>
                <a:spcPts val="1200"/>
              </a:spcAft>
              <a:buNone/>
            </a:pPr>
            <a:r>
              <a:rPr b="1" lang="en-GB" sz="1600">
                <a:solidFill>
                  <a:schemeClr val="dk2"/>
                </a:solidFill>
                <a:highlight>
                  <a:srgbClr val="FFFFFF"/>
                </a:highlight>
                <a:latin typeface="Tiro Devanagari Hindi"/>
                <a:ea typeface="Tiro Devanagari Hindi"/>
                <a:cs typeface="Tiro Devanagari Hindi"/>
                <a:sym typeface="Tiro Devanagari Hindi"/>
              </a:rPr>
              <a:t>This project focuses on applying advanced enhancement techniques to restore and clarify breast tumor images for more accurate interpretation.</a:t>
            </a:r>
            <a:endParaRPr b="1" sz="1600">
              <a:solidFill>
                <a:schemeClr val="dk2"/>
              </a:solidFill>
              <a:highlight>
                <a:srgbClr val="FFFFFF"/>
              </a:highlight>
              <a:latin typeface="Tiro Devanagari Hindi"/>
              <a:ea typeface="Tiro Devanagari Hindi"/>
              <a:cs typeface="Tiro Devanagari Hindi"/>
              <a:sym typeface="Tiro Devanagari Hindi"/>
            </a:endParaRPr>
          </a:p>
        </p:txBody>
      </p:sp>
      <p:sp>
        <p:nvSpPr>
          <p:cNvPr id="192" name="Google Shape;192;p20"/>
          <p:cNvSpPr txBox="1"/>
          <p:nvPr/>
        </p:nvSpPr>
        <p:spPr>
          <a:xfrm>
            <a:off x="791925" y="588125"/>
            <a:ext cx="6159600" cy="532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GB" sz="2600">
                <a:solidFill>
                  <a:schemeClr val="dk2"/>
                </a:solidFill>
                <a:latin typeface="Raleway"/>
                <a:ea typeface="Raleway"/>
                <a:cs typeface="Raleway"/>
                <a:sym typeface="Raleway"/>
              </a:rPr>
              <a:t>Problem Statement</a:t>
            </a:r>
            <a:endParaRPr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nvSpPr>
        <p:spPr>
          <a:xfrm>
            <a:off x="730450" y="598375"/>
            <a:ext cx="61596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Dataset Overview</a:t>
            </a:r>
            <a:endParaRPr b="1" sz="2600">
              <a:solidFill>
                <a:schemeClr val="dk2"/>
              </a:solidFill>
              <a:latin typeface="Raleway"/>
              <a:ea typeface="Raleway"/>
              <a:cs typeface="Raleway"/>
              <a:sym typeface="Raleway"/>
            </a:endParaRPr>
          </a:p>
        </p:txBody>
      </p:sp>
      <p:sp>
        <p:nvSpPr>
          <p:cNvPr id="198" name="Google Shape;198;p21"/>
          <p:cNvSpPr txBox="1"/>
          <p:nvPr>
            <p:ph idx="1" type="body"/>
          </p:nvPr>
        </p:nvSpPr>
        <p:spPr>
          <a:xfrm>
            <a:off x="730450" y="1366925"/>
            <a:ext cx="7852800" cy="19467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rgbClr val="000000"/>
                </a:solidFill>
                <a:latin typeface="Tiro Devanagari Hindi"/>
                <a:ea typeface="Tiro Devanagari Hindi"/>
                <a:cs typeface="Tiro Devanagari Hindi"/>
                <a:sym typeface="Tiro Devanagari Hindi"/>
              </a:rPr>
              <a:t>Dataset Structure:</a:t>
            </a:r>
            <a:endParaRPr b="1" sz="1600">
              <a:solidFill>
                <a:srgbClr val="000000"/>
              </a:solidFill>
              <a:latin typeface="Tiro Devanagari Hindi"/>
              <a:ea typeface="Tiro Devanagari Hindi"/>
              <a:cs typeface="Tiro Devanagari Hindi"/>
              <a:sym typeface="Tiro Devanagari Hindi"/>
            </a:endParaRPr>
          </a:p>
          <a:p>
            <a:pPr indent="-330200" lvl="0" marL="457200" rtl="0" algn="just">
              <a:spcBef>
                <a:spcPts val="1600"/>
              </a:spcBef>
              <a:spcAft>
                <a:spcPts val="0"/>
              </a:spcAft>
              <a:buClr>
                <a:srgbClr val="000000"/>
              </a:buClr>
              <a:buSzPts val="1600"/>
              <a:buFont typeface="Tiro Devanagari Hindi"/>
              <a:buChar char="●"/>
            </a:pPr>
            <a:r>
              <a:rPr lang="en-GB" sz="1600">
                <a:solidFill>
                  <a:srgbClr val="000000"/>
                </a:solidFill>
                <a:latin typeface="Tiro Devanagari Hindi"/>
                <a:ea typeface="Tiro Devanagari Hindi"/>
                <a:cs typeface="Tiro Devanagari Hindi"/>
                <a:sym typeface="Tiro Devanagari Hindi"/>
              </a:rPr>
              <a:t>The dataset consists of images categorized into three folders: Early Phase, Middle Phase, and Critical Phase.</a:t>
            </a:r>
            <a:endParaRPr sz="1600">
              <a:solidFill>
                <a:srgbClr val="000000"/>
              </a:solidFill>
              <a:latin typeface="Tiro Devanagari Hindi"/>
              <a:ea typeface="Tiro Devanagari Hindi"/>
              <a:cs typeface="Tiro Devanagari Hindi"/>
              <a:sym typeface="Tiro Devanagari Hindi"/>
            </a:endParaRPr>
          </a:p>
          <a:p>
            <a:pPr indent="-330200" lvl="0" marL="457200" rtl="0" algn="just">
              <a:spcBef>
                <a:spcPts val="0"/>
              </a:spcBef>
              <a:spcAft>
                <a:spcPts val="0"/>
              </a:spcAft>
              <a:buClr>
                <a:srgbClr val="000000"/>
              </a:buClr>
              <a:buSzPts val="1600"/>
              <a:buFont typeface="Tiro Devanagari Hindi"/>
              <a:buChar char="●"/>
            </a:pPr>
            <a:r>
              <a:rPr lang="en-GB" sz="1600">
                <a:solidFill>
                  <a:srgbClr val="000000"/>
                </a:solidFill>
                <a:latin typeface="Tiro Devanagari Hindi"/>
                <a:ea typeface="Tiro Devanagari Hindi"/>
                <a:cs typeface="Tiro Devanagari Hindi"/>
                <a:sym typeface="Tiro Devanagari Hindi"/>
              </a:rPr>
              <a:t>Each folder contains images representing the tumor at different stages of development.</a:t>
            </a:r>
            <a:endParaRPr sz="1600">
              <a:solidFill>
                <a:srgbClr val="000000"/>
              </a:solidFill>
              <a:latin typeface="Tiro Devanagari Hindi"/>
              <a:ea typeface="Tiro Devanagari Hindi"/>
              <a:cs typeface="Tiro Devanagari Hindi"/>
              <a:sym typeface="Tiro Devanagari Hindi"/>
            </a:endParaRPr>
          </a:p>
        </p:txBody>
      </p:sp>
      <p:sp>
        <p:nvSpPr>
          <p:cNvPr id="199" name="Google Shape;199;p21"/>
          <p:cNvSpPr txBox="1"/>
          <p:nvPr/>
        </p:nvSpPr>
        <p:spPr>
          <a:xfrm>
            <a:off x="730450" y="3234700"/>
            <a:ext cx="407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Software Block Diagram</a:t>
            </a:r>
            <a:endParaRPr b="1" sz="2600">
              <a:solidFill>
                <a:schemeClr val="dk2"/>
              </a:solidFill>
              <a:latin typeface="Raleway"/>
              <a:ea typeface="Raleway"/>
              <a:cs typeface="Raleway"/>
              <a:sym typeface="Raleway"/>
            </a:endParaRPr>
          </a:p>
        </p:txBody>
      </p:sp>
      <p:sp>
        <p:nvSpPr>
          <p:cNvPr id="200" name="Google Shape;200;p21"/>
          <p:cNvSpPr txBox="1"/>
          <p:nvPr/>
        </p:nvSpPr>
        <p:spPr>
          <a:xfrm>
            <a:off x="1033750" y="3967925"/>
            <a:ext cx="38670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solidFill>
                  <a:schemeClr val="hlink"/>
                </a:solidFill>
                <a:latin typeface="Lato"/>
                <a:ea typeface="Lato"/>
                <a:cs typeface="Lato"/>
                <a:sym typeface="Lato"/>
                <a:hlinkClick r:id="rId3"/>
              </a:rPr>
              <a:t>Block Diagram Web Page</a:t>
            </a:r>
            <a:endParaRPr b="1" sz="16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727650" y="529725"/>
            <a:ext cx="611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Image </a:t>
            </a:r>
            <a:r>
              <a:rPr lang="en-GB">
                <a:latin typeface="Arial"/>
                <a:ea typeface="Arial"/>
                <a:cs typeface="Arial"/>
                <a:sym typeface="Arial"/>
              </a:rPr>
              <a:t>Preprocessing Steps: </a:t>
            </a:r>
            <a:endParaRPr>
              <a:latin typeface="Arial"/>
              <a:ea typeface="Arial"/>
              <a:cs typeface="Arial"/>
              <a:sym typeface="Arial"/>
            </a:endParaRPr>
          </a:p>
        </p:txBody>
      </p:sp>
      <p:sp>
        <p:nvSpPr>
          <p:cNvPr id="206" name="Google Shape;206;p22"/>
          <p:cNvSpPr txBox="1"/>
          <p:nvPr>
            <p:ph idx="1" type="body"/>
          </p:nvPr>
        </p:nvSpPr>
        <p:spPr>
          <a:xfrm>
            <a:off x="727650" y="1494850"/>
            <a:ext cx="7688700" cy="292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chemeClr val="dk2"/>
                </a:solidFill>
                <a:highlight>
                  <a:srgbClr val="FFFFFF"/>
                </a:highlight>
                <a:latin typeface="Tiro Devanagari Hindi"/>
                <a:ea typeface="Tiro Devanagari Hindi"/>
                <a:cs typeface="Tiro Devanagari Hindi"/>
                <a:sym typeface="Tiro Devanagari Hindi"/>
              </a:rPr>
              <a:t>Image Resizing : </a:t>
            </a:r>
            <a:endParaRPr b="1"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rPr lang="en-GB" sz="1600">
                <a:solidFill>
                  <a:schemeClr val="dk2"/>
                </a:solidFill>
                <a:highlight>
                  <a:srgbClr val="FFFFFF"/>
                </a:highlight>
                <a:latin typeface="Tiro Devanagari Hindi"/>
                <a:ea typeface="Tiro Devanagari Hindi"/>
                <a:cs typeface="Tiro Devanagari Hindi"/>
                <a:sym typeface="Tiro Devanagari Hindi"/>
              </a:rPr>
              <a:t>Resized images to a consistent size (224x224) for uniform processing.</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rPr b="1" lang="en-GB" sz="1600">
                <a:solidFill>
                  <a:schemeClr val="dk2"/>
                </a:solidFill>
                <a:highlight>
                  <a:srgbClr val="FFFFFF"/>
                </a:highlight>
                <a:latin typeface="Tiro Devanagari Hindi"/>
                <a:ea typeface="Tiro Devanagari Hindi"/>
                <a:cs typeface="Tiro Devanagari Hindi"/>
                <a:sym typeface="Tiro Devanagari Hindi"/>
              </a:rPr>
              <a:t>Normalization or Scaling:</a:t>
            </a:r>
            <a:endParaRPr b="1"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rPr lang="en-GB" sz="1600">
                <a:solidFill>
                  <a:schemeClr val="dk2"/>
                </a:solidFill>
                <a:highlight>
                  <a:srgbClr val="FFFFFF"/>
                </a:highlight>
                <a:latin typeface="Tiro Devanagari Hindi"/>
                <a:ea typeface="Tiro Devanagari Hindi"/>
                <a:cs typeface="Tiro Devanagari Hindi"/>
                <a:sym typeface="Tiro Devanagari Hindi"/>
              </a:rPr>
              <a:t>Scaled pixel values to a range (e.g., 0 to 1) to standardize image intensity.</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rPr b="1" lang="en-GB" sz="1600">
                <a:solidFill>
                  <a:schemeClr val="dk2"/>
                </a:solidFill>
                <a:highlight>
                  <a:schemeClr val="lt1"/>
                </a:highlight>
                <a:latin typeface="Tiro Devanagari Hindi"/>
                <a:ea typeface="Tiro Devanagari Hindi"/>
                <a:cs typeface="Tiro Devanagari Hindi"/>
                <a:sym typeface="Tiro Devanagari Hindi"/>
              </a:rPr>
              <a:t>Grayscale Conversion: </a:t>
            </a:r>
            <a:endParaRPr b="1" sz="1600">
              <a:solidFill>
                <a:schemeClr val="dk2"/>
              </a:solidFill>
              <a:highlight>
                <a:schemeClr val="lt1"/>
              </a:highlight>
              <a:latin typeface="Tiro Devanagari Hindi"/>
              <a:ea typeface="Tiro Devanagari Hindi"/>
              <a:cs typeface="Tiro Devanagari Hindi"/>
              <a:sym typeface="Tiro Devanagari Hindi"/>
            </a:endParaRPr>
          </a:p>
          <a:p>
            <a:pPr indent="0" lvl="0" marL="0" rtl="0" algn="l">
              <a:spcBef>
                <a:spcPts val="1600"/>
              </a:spcBef>
              <a:spcAft>
                <a:spcPts val="0"/>
              </a:spcAft>
              <a:buNone/>
            </a:pPr>
            <a:r>
              <a:rPr lang="en-GB" sz="1600">
                <a:latin typeface="Tiro Devanagari Hindi"/>
                <a:ea typeface="Tiro Devanagari Hindi"/>
                <a:cs typeface="Tiro Devanagari Hindi"/>
                <a:sym typeface="Tiro Devanagari Hindi"/>
              </a:rPr>
              <a:t>Converted images to grayscale to simplify processing.</a:t>
            </a:r>
            <a:endParaRPr b="1"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rPr lang="en-GB" sz="1600">
                <a:solidFill>
                  <a:schemeClr val="dk2"/>
                </a:solidFill>
                <a:highlight>
                  <a:srgbClr val="FFFFFF"/>
                </a:highlight>
                <a:latin typeface="Tiro Devanagari Hindi"/>
                <a:ea typeface="Tiro Devanagari Hindi"/>
                <a:cs typeface="Tiro Devanagari Hindi"/>
                <a:sym typeface="Tiro Devanagari Hindi"/>
              </a:rPr>
              <a:t>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0"/>
              </a:spcAft>
              <a:buNone/>
            </a:pPr>
            <a:r>
              <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0" rtl="0" algn="just">
              <a:spcBef>
                <a:spcPts val="1600"/>
              </a:spcBef>
              <a:spcAft>
                <a:spcPts val="1600"/>
              </a:spcAft>
              <a:buNone/>
            </a:pPr>
            <a:r>
              <a:t/>
            </a:r>
            <a:endParaRPr sz="15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00000" y="525250"/>
            <a:ext cx="7337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Image Preprocessing Techniques:  </a:t>
            </a:r>
            <a:endParaRPr>
              <a:latin typeface="Arial"/>
              <a:ea typeface="Arial"/>
              <a:cs typeface="Arial"/>
              <a:sym typeface="Arial"/>
            </a:endParaRPr>
          </a:p>
        </p:txBody>
      </p:sp>
      <p:sp>
        <p:nvSpPr>
          <p:cNvPr id="212" name="Google Shape;212;p23"/>
          <p:cNvSpPr txBox="1"/>
          <p:nvPr>
            <p:ph idx="1" type="body"/>
          </p:nvPr>
        </p:nvSpPr>
        <p:spPr>
          <a:xfrm>
            <a:off x="700000" y="1238450"/>
            <a:ext cx="6822600" cy="3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2"/>
                </a:solidFill>
                <a:highlight>
                  <a:srgbClr val="FFFFFF"/>
                </a:highlight>
                <a:latin typeface="Tiro Devanagari Hindi"/>
                <a:ea typeface="Tiro Devanagari Hindi"/>
                <a:cs typeface="Tiro Devanagari Hindi"/>
                <a:sym typeface="Tiro Devanagari Hindi"/>
              </a:rPr>
              <a:t>Techniques used in this project:</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160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Gaussian Smoothing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(Reduces noise while preserving edges)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Histogram Equalization</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(Improves contrast for better visibility)</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Unsharp Masking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(Sharpens edges for clarity)</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Wiener Filtering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(Restores blurred images)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Median Filtering (Artifact Removal)</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(Removes salt-and-pepper noise)</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0" marL="4572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Morphological Operations(Closing and Opening)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Char char="○"/>
            </a:pPr>
            <a:r>
              <a:rPr lang="en-GB" sz="1600">
                <a:solidFill>
                  <a:schemeClr val="dk2"/>
                </a:solidFill>
                <a:highlight>
                  <a:srgbClr val="FFFFFF"/>
                </a:highlight>
                <a:latin typeface="Tiro Devanagari Hindi"/>
                <a:ea typeface="Tiro Devanagari Hindi"/>
                <a:cs typeface="Tiro Devanagari Hindi"/>
                <a:sym typeface="Tiro Devanagari Hindi"/>
              </a:rPr>
              <a:t>(Removes small artifacts)</a:t>
            </a:r>
            <a:endParaRPr sz="1600">
              <a:solidFill>
                <a:schemeClr val="dk2"/>
              </a:solidFill>
              <a:highlight>
                <a:srgbClr val="FFFFFF"/>
              </a:highlight>
              <a:latin typeface="Tiro Devanagari Hindi"/>
              <a:ea typeface="Tiro Devanagari Hindi"/>
              <a:cs typeface="Tiro Devanagari Hindi"/>
              <a:sym typeface="Tiro Devanagari Hind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729450" y="560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Noise Reduction</a:t>
            </a:r>
            <a:endParaRPr>
              <a:latin typeface="Arial"/>
              <a:ea typeface="Arial"/>
              <a:cs typeface="Arial"/>
              <a:sym typeface="Arial"/>
            </a:endParaRPr>
          </a:p>
        </p:txBody>
      </p:sp>
      <p:sp>
        <p:nvSpPr>
          <p:cNvPr id="218" name="Google Shape;218;p24"/>
          <p:cNvSpPr txBox="1"/>
          <p:nvPr>
            <p:ph idx="1" type="body"/>
          </p:nvPr>
        </p:nvSpPr>
        <p:spPr>
          <a:xfrm>
            <a:off x="729450" y="1455000"/>
            <a:ext cx="7688700" cy="134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Arial"/>
              <a:buAutoNum type="arabicPeriod"/>
            </a:pPr>
            <a:r>
              <a:rPr b="1" lang="en-GB" sz="1600">
                <a:solidFill>
                  <a:schemeClr val="dk2"/>
                </a:solidFill>
                <a:highlight>
                  <a:srgbClr val="FFFFFF"/>
                </a:highlight>
                <a:latin typeface="Tiro Devanagari Hindi"/>
                <a:ea typeface="Tiro Devanagari Hindi"/>
                <a:cs typeface="Tiro Devanagari Hindi"/>
                <a:sym typeface="Tiro Devanagari Hindi"/>
              </a:rPr>
              <a:t>Methods used:</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AutoNum type="alphaLcPeriod"/>
            </a:pPr>
            <a:r>
              <a:rPr lang="en-GB" sz="1600">
                <a:solidFill>
                  <a:schemeClr val="dk2"/>
                </a:solidFill>
                <a:highlight>
                  <a:srgbClr val="FFFFFF"/>
                </a:highlight>
                <a:latin typeface="Tiro Devanagari Hindi"/>
                <a:ea typeface="Tiro Devanagari Hindi"/>
                <a:cs typeface="Tiro Devanagari Hindi"/>
                <a:sym typeface="Tiro Devanagari Hindi"/>
              </a:rPr>
              <a:t>Gaussian Smoothing: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2" marL="1371600" rtl="0" algn="l">
              <a:spcBef>
                <a:spcPts val="0"/>
              </a:spcBef>
              <a:spcAft>
                <a:spcPts val="0"/>
              </a:spcAft>
              <a:buClr>
                <a:schemeClr val="dk2"/>
              </a:buClr>
              <a:buSzPts val="1600"/>
              <a:buFont typeface="Arial"/>
              <a:buAutoNum type="romanLcPeriod"/>
            </a:pPr>
            <a:r>
              <a:rPr lang="en-GB" sz="1600">
                <a:solidFill>
                  <a:schemeClr val="dk2"/>
                </a:solidFill>
                <a:highlight>
                  <a:srgbClr val="FFFFFF"/>
                </a:highlight>
                <a:latin typeface="Tiro Devanagari Hindi"/>
                <a:ea typeface="Tiro Devanagari Hindi"/>
                <a:cs typeface="Tiro Devanagari Hindi"/>
                <a:sym typeface="Tiro Devanagari Hindi"/>
              </a:rPr>
              <a:t>Removes Gaussian noise while preserving edges.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2" marL="1371600" rtl="0" algn="l">
              <a:spcBef>
                <a:spcPts val="0"/>
              </a:spcBef>
              <a:spcAft>
                <a:spcPts val="0"/>
              </a:spcAft>
              <a:buClr>
                <a:schemeClr val="dk2"/>
              </a:buClr>
              <a:buSzPts val="1600"/>
              <a:buFont typeface="Arial"/>
              <a:buAutoNum type="romanLcPeriod"/>
            </a:pPr>
            <a:r>
              <a:rPr lang="en-GB" sz="1600">
                <a:solidFill>
                  <a:schemeClr val="dk2"/>
                </a:solidFill>
                <a:highlight>
                  <a:srgbClr val="FFFFFF"/>
                </a:highlight>
                <a:latin typeface="Tiro Devanagari Hindi"/>
                <a:ea typeface="Tiro Devanagari Hindi"/>
                <a:cs typeface="Tiro Devanagari Hindi"/>
                <a:sym typeface="Tiro Devanagari Hindi"/>
              </a:rPr>
              <a:t>Common in reducing low-level noise in medical imaging.</a:t>
            </a:r>
            <a:endParaRPr sz="1600">
              <a:solidFill>
                <a:schemeClr val="dk2"/>
              </a:solidFill>
              <a:highlight>
                <a:srgbClr val="FFFFFF"/>
              </a:highlight>
              <a:latin typeface="Tiro Devanagari Hindi"/>
              <a:ea typeface="Tiro Devanagari Hindi"/>
              <a:cs typeface="Tiro Devanagari Hindi"/>
              <a:sym typeface="Tiro Devanagari Hindi"/>
            </a:endParaRPr>
          </a:p>
          <a:p>
            <a:pPr indent="0" lvl="0" marL="914400" rtl="0" algn="l">
              <a:spcBef>
                <a:spcPts val="1600"/>
              </a:spcBef>
              <a:spcAft>
                <a:spcPts val="0"/>
              </a:spcAft>
              <a:buNone/>
            </a:pPr>
            <a:r>
              <a:t/>
            </a:r>
            <a:endParaRPr sz="1600">
              <a:solidFill>
                <a:schemeClr val="dk2"/>
              </a:solidFill>
              <a:latin typeface="Arial"/>
              <a:ea typeface="Arial"/>
              <a:cs typeface="Arial"/>
              <a:sym typeface="Arial"/>
            </a:endParaRPr>
          </a:p>
          <a:p>
            <a:pPr indent="0" lvl="0" marL="0" rtl="0" algn="l">
              <a:spcBef>
                <a:spcPts val="1600"/>
              </a:spcBef>
              <a:spcAft>
                <a:spcPts val="1600"/>
              </a:spcAft>
              <a:buNone/>
            </a:pPr>
            <a:r>
              <a:t/>
            </a:r>
            <a:endParaRPr sz="1600">
              <a:solidFill>
                <a:schemeClr val="dk2"/>
              </a:solidFill>
              <a:latin typeface="Arial"/>
              <a:ea typeface="Arial"/>
              <a:cs typeface="Arial"/>
              <a:sym typeface="Arial"/>
            </a:endParaRPr>
          </a:p>
        </p:txBody>
      </p:sp>
      <p:sp>
        <p:nvSpPr>
          <p:cNvPr id="219" name="Google Shape;219;p24"/>
          <p:cNvSpPr txBox="1"/>
          <p:nvPr/>
        </p:nvSpPr>
        <p:spPr>
          <a:xfrm>
            <a:off x="729450" y="3441600"/>
            <a:ext cx="68391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Arial"/>
              <a:buChar char="●"/>
            </a:pPr>
            <a:r>
              <a:rPr b="1" lang="en-GB" sz="1600">
                <a:solidFill>
                  <a:schemeClr val="dk2"/>
                </a:solidFill>
                <a:highlight>
                  <a:schemeClr val="lt1"/>
                </a:highlight>
                <a:latin typeface="Tiro Devanagari Hindi"/>
                <a:ea typeface="Tiro Devanagari Hindi"/>
                <a:cs typeface="Tiro Devanagari Hindi"/>
                <a:sym typeface="Tiro Devanagari Hindi"/>
              </a:rPr>
              <a:t>Histogram Equalization:</a:t>
            </a:r>
            <a:endParaRPr b="1" sz="1600">
              <a:solidFill>
                <a:schemeClr val="dk2"/>
              </a:solidFill>
              <a:highlight>
                <a:schemeClr val="lt1"/>
              </a:highlight>
              <a:latin typeface="Tiro Devanagari Hindi"/>
              <a:ea typeface="Tiro Devanagari Hindi"/>
              <a:cs typeface="Tiro Devanagari Hindi"/>
              <a:sym typeface="Tiro Devanagari Hindi"/>
            </a:endParaRPr>
          </a:p>
          <a:p>
            <a:pPr indent="-330200" lvl="1" marL="914400" rtl="0" algn="l">
              <a:lnSpc>
                <a:spcPct val="115000"/>
              </a:lnSpc>
              <a:spcBef>
                <a:spcPts val="0"/>
              </a:spcBef>
              <a:spcAft>
                <a:spcPts val="0"/>
              </a:spcAft>
              <a:buClr>
                <a:schemeClr val="dk2"/>
              </a:buClr>
              <a:buSzPts val="1600"/>
              <a:buFont typeface="Arial"/>
              <a:buChar char="○"/>
            </a:pPr>
            <a:r>
              <a:rPr lang="en-GB" sz="1600">
                <a:solidFill>
                  <a:schemeClr val="dk2"/>
                </a:solidFill>
                <a:highlight>
                  <a:schemeClr val="lt1"/>
                </a:highlight>
                <a:latin typeface="Tiro Devanagari Hindi"/>
                <a:ea typeface="Tiro Devanagari Hindi"/>
                <a:cs typeface="Tiro Devanagari Hindi"/>
                <a:sym typeface="Tiro Devanagari Hindi"/>
              </a:rPr>
              <a:t>Enhances image contrast, making details in dark or light regions visible.</a:t>
            </a:r>
            <a:endParaRPr sz="1600">
              <a:solidFill>
                <a:schemeClr val="dk2"/>
              </a:solidFill>
              <a:highlight>
                <a:schemeClr val="lt1"/>
              </a:highlight>
              <a:latin typeface="Tiro Devanagari Hindi"/>
              <a:ea typeface="Tiro Devanagari Hindi"/>
              <a:cs typeface="Tiro Devanagari Hindi"/>
              <a:sym typeface="Tiro Devanagari Hindi"/>
            </a:endParaRPr>
          </a:p>
        </p:txBody>
      </p:sp>
      <p:sp>
        <p:nvSpPr>
          <p:cNvPr id="220" name="Google Shape;220;p24"/>
          <p:cNvSpPr txBox="1"/>
          <p:nvPr/>
        </p:nvSpPr>
        <p:spPr>
          <a:xfrm>
            <a:off x="729450" y="2795388"/>
            <a:ext cx="60702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2"/>
                </a:solidFill>
              </a:rPr>
              <a:t>Contrast Enhancement</a:t>
            </a:r>
            <a:endParaRPr b="1" sz="2600">
              <a:solidFill>
                <a:schemeClr val="dk2"/>
              </a:solidFill>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729450" y="591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Edge Sharpening:</a:t>
            </a:r>
            <a:endParaRPr>
              <a:latin typeface="Arial"/>
              <a:ea typeface="Arial"/>
              <a:cs typeface="Arial"/>
              <a:sym typeface="Arial"/>
            </a:endParaRPr>
          </a:p>
        </p:txBody>
      </p:sp>
      <p:grpSp>
        <p:nvGrpSpPr>
          <p:cNvPr id="226" name="Google Shape;226;p25"/>
          <p:cNvGrpSpPr/>
          <p:nvPr/>
        </p:nvGrpSpPr>
        <p:grpSpPr>
          <a:xfrm>
            <a:off x="1525486" y="2538936"/>
            <a:ext cx="6096638" cy="2604557"/>
            <a:chOff x="1805449" y="2571761"/>
            <a:chExt cx="6096638" cy="2604557"/>
          </a:xfrm>
        </p:grpSpPr>
        <p:grpSp>
          <p:nvGrpSpPr>
            <p:cNvPr id="227" name="Google Shape;227;p25"/>
            <p:cNvGrpSpPr/>
            <p:nvPr/>
          </p:nvGrpSpPr>
          <p:grpSpPr>
            <a:xfrm>
              <a:off x="1805449" y="2571761"/>
              <a:ext cx="6096638" cy="2604557"/>
              <a:chOff x="1590200" y="2330600"/>
              <a:chExt cx="6458987" cy="2912723"/>
            </a:xfrm>
          </p:grpSpPr>
          <p:grpSp>
            <p:nvGrpSpPr>
              <p:cNvPr id="228" name="Google Shape;228;p25"/>
              <p:cNvGrpSpPr/>
              <p:nvPr/>
            </p:nvGrpSpPr>
            <p:grpSpPr>
              <a:xfrm>
                <a:off x="4950787" y="2487570"/>
                <a:ext cx="3098400" cy="2755753"/>
                <a:chOff x="5319712" y="2517645"/>
                <a:chExt cx="3098400" cy="2755753"/>
              </a:xfrm>
            </p:grpSpPr>
            <p:sp>
              <p:nvSpPr>
                <p:cNvPr id="229" name="Google Shape;229;p25"/>
                <p:cNvSpPr/>
                <p:nvPr/>
              </p:nvSpPr>
              <p:spPr>
                <a:xfrm>
                  <a:off x="5319712" y="2599198"/>
                  <a:ext cx="3098400" cy="26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25"/>
                <p:cNvSpPr txBox="1"/>
                <p:nvPr/>
              </p:nvSpPr>
              <p:spPr>
                <a:xfrm>
                  <a:off x="6156856" y="2517645"/>
                  <a:ext cx="14241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Tiro Devanagari Hindi"/>
                      <a:ea typeface="Tiro Devanagari Hindi"/>
                      <a:cs typeface="Tiro Devanagari Hindi"/>
                      <a:sym typeface="Tiro Devanagari Hindi"/>
                    </a:rPr>
                    <a:t>    After </a:t>
                  </a:r>
                  <a:endParaRPr b="1" sz="1500">
                    <a:solidFill>
                      <a:schemeClr val="accent1"/>
                    </a:solidFill>
                  </a:endParaRPr>
                </a:p>
              </p:txBody>
            </p:sp>
          </p:grpSp>
          <p:sp>
            <p:nvSpPr>
              <p:cNvPr id="231" name="Google Shape;231;p25"/>
              <p:cNvSpPr txBox="1"/>
              <p:nvPr/>
            </p:nvSpPr>
            <p:spPr>
              <a:xfrm>
                <a:off x="1590200" y="2330600"/>
                <a:ext cx="3360600" cy="26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chemeClr val="dk2"/>
                    </a:solidFill>
                    <a:highlight>
                      <a:srgbClr val="FFFFFF"/>
                    </a:highlight>
                    <a:latin typeface="Tiro Devanagari Hindi"/>
                    <a:ea typeface="Tiro Devanagari Hindi"/>
                    <a:cs typeface="Tiro Devanagari Hindi"/>
                    <a:sym typeface="Tiro Devanagari Hindi"/>
                  </a:rPr>
                  <a:t>Before</a:t>
                </a:r>
                <a:endParaRPr b="1" sz="1500">
                  <a:solidFill>
                    <a:schemeClr val="accent1"/>
                  </a:solidFill>
                </a:endParaRPr>
              </a:p>
            </p:txBody>
          </p:sp>
        </p:grpSp>
        <p:pic>
          <p:nvPicPr>
            <p:cNvPr id="232" name="Google Shape;232;p25"/>
            <p:cNvPicPr preferRelativeResize="0"/>
            <p:nvPr/>
          </p:nvPicPr>
          <p:blipFill>
            <a:blip r:embed="rId3">
              <a:alphaModFix/>
            </a:blip>
            <a:stretch>
              <a:fillRect/>
            </a:stretch>
          </p:blipFill>
          <p:spPr>
            <a:xfrm>
              <a:off x="2085175" y="2923537"/>
              <a:ext cx="2486826" cy="2114288"/>
            </a:xfrm>
            <a:prstGeom prst="rect">
              <a:avLst/>
            </a:prstGeom>
            <a:noFill/>
            <a:ln>
              <a:noFill/>
            </a:ln>
          </p:spPr>
        </p:pic>
        <p:pic>
          <p:nvPicPr>
            <p:cNvPr id="233" name="Google Shape;233;p25"/>
            <p:cNvPicPr preferRelativeResize="0"/>
            <p:nvPr/>
          </p:nvPicPr>
          <p:blipFill rotWithShape="1">
            <a:blip r:embed="rId4">
              <a:alphaModFix/>
            </a:blip>
            <a:srcRect b="9305" l="0" r="0" t="0"/>
            <a:stretch/>
          </p:blipFill>
          <p:spPr>
            <a:xfrm>
              <a:off x="5222350" y="2923525"/>
              <a:ext cx="2486825" cy="2114300"/>
            </a:xfrm>
            <a:prstGeom prst="rect">
              <a:avLst/>
            </a:prstGeom>
            <a:noFill/>
            <a:ln>
              <a:noFill/>
            </a:ln>
          </p:spPr>
        </p:pic>
      </p:grpSp>
      <p:sp>
        <p:nvSpPr>
          <p:cNvPr id="234" name="Google Shape;234;p25"/>
          <p:cNvSpPr txBox="1"/>
          <p:nvPr>
            <p:ph idx="1" type="body"/>
          </p:nvPr>
        </p:nvSpPr>
        <p:spPr>
          <a:xfrm>
            <a:off x="729450" y="1355150"/>
            <a:ext cx="7688700" cy="1216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Arial"/>
              <a:buChar char="●"/>
            </a:pPr>
            <a:r>
              <a:rPr b="1" lang="en-GB" sz="1600">
                <a:solidFill>
                  <a:schemeClr val="dk2"/>
                </a:solidFill>
                <a:highlight>
                  <a:srgbClr val="FFFFFF"/>
                </a:highlight>
                <a:latin typeface="Tiro Devanagari Hindi"/>
                <a:ea typeface="Tiro Devanagari Hindi"/>
                <a:cs typeface="Tiro Devanagari Hindi"/>
                <a:sym typeface="Tiro Devanagari Hindi"/>
              </a:rPr>
              <a:t>Unsharp Masking: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13716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Enhances fine details by sharpening edges.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13716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Important for detecting subtle anomalies like tumors or fractures in medical images.</a:t>
            </a:r>
            <a:endParaRPr sz="1600">
              <a:solidFill>
                <a:schemeClr val="dk2"/>
              </a:solidFill>
              <a:highlight>
                <a:srgbClr val="FFFFFF"/>
              </a:highlight>
              <a:latin typeface="Tiro Devanagari Hindi"/>
              <a:ea typeface="Tiro Devanagari Hindi"/>
              <a:cs typeface="Tiro Devanagari Hindi"/>
              <a:sym typeface="Tiro Devanagari Hind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29450" y="529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Deblurring</a:t>
            </a:r>
            <a:endParaRPr>
              <a:latin typeface="Arial"/>
              <a:ea typeface="Arial"/>
              <a:cs typeface="Arial"/>
              <a:sym typeface="Arial"/>
            </a:endParaRPr>
          </a:p>
        </p:txBody>
      </p:sp>
      <p:sp>
        <p:nvSpPr>
          <p:cNvPr id="240" name="Google Shape;240;p26"/>
          <p:cNvSpPr txBox="1"/>
          <p:nvPr>
            <p:ph idx="1" type="body"/>
          </p:nvPr>
        </p:nvSpPr>
        <p:spPr>
          <a:xfrm>
            <a:off x="729450" y="1399900"/>
            <a:ext cx="7688700" cy="121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Arial"/>
              <a:buChar char="●"/>
            </a:pPr>
            <a:r>
              <a:rPr b="1" lang="en-GB" sz="1600">
                <a:solidFill>
                  <a:schemeClr val="dk2"/>
                </a:solidFill>
                <a:highlight>
                  <a:srgbClr val="FFFFFF"/>
                </a:highlight>
                <a:latin typeface="Tiro Devanagari Hindi"/>
                <a:ea typeface="Tiro Devanagari Hindi"/>
                <a:cs typeface="Tiro Devanagari Hindi"/>
                <a:sym typeface="Tiro Devanagari Hindi"/>
              </a:rPr>
              <a:t>Wiener Filtering:</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Removes blur due to motion or camera defects.</a:t>
            </a:r>
            <a:endParaRPr sz="1600">
              <a:solidFill>
                <a:schemeClr val="dk2"/>
              </a:solidFill>
              <a:highlight>
                <a:srgbClr val="FFFFFF"/>
              </a:highlight>
              <a:latin typeface="Tiro Devanagari Hindi"/>
              <a:ea typeface="Tiro Devanagari Hindi"/>
              <a:cs typeface="Tiro Devanagari Hindi"/>
              <a:sym typeface="Tiro Devanagari Hindi"/>
            </a:endParaRPr>
          </a:p>
          <a:p>
            <a:pPr indent="-330200" lvl="1" marL="914400" rtl="0" algn="l">
              <a:spcBef>
                <a:spcPts val="0"/>
              </a:spcBef>
              <a:spcAft>
                <a:spcPts val="0"/>
              </a:spcAft>
              <a:buClr>
                <a:schemeClr val="dk2"/>
              </a:buClr>
              <a:buSzPts val="1600"/>
              <a:buFont typeface="Arial"/>
              <a:buChar char="○"/>
            </a:pPr>
            <a:r>
              <a:rPr lang="en-GB" sz="1600">
                <a:solidFill>
                  <a:schemeClr val="dk2"/>
                </a:solidFill>
                <a:highlight>
                  <a:srgbClr val="FFFFFF"/>
                </a:highlight>
                <a:latin typeface="Tiro Devanagari Hindi"/>
                <a:ea typeface="Tiro Devanagari Hindi"/>
                <a:cs typeface="Tiro Devanagari Hindi"/>
                <a:sym typeface="Tiro Devanagari Hindi"/>
              </a:rPr>
              <a:t>Restores fine details in blurred images, essential for medical imaging</a:t>
            </a:r>
            <a:r>
              <a:rPr lang="en-GB" sz="1600">
                <a:solidFill>
                  <a:schemeClr val="dk2"/>
                </a:solidFill>
                <a:latin typeface="Arial"/>
                <a:ea typeface="Arial"/>
                <a:cs typeface="Arial"/>
                <a:sym typeface="Arial"/>
              </a:rPr>
              <a:t> clarity.</a:t>
            </a:r>
            <a:endParaRPr sz="1600">
              <a:solidFill>
                <a:schemeClr val="dk2"/>
              </a:solidFill>
              <a:latin typeface="Arial"/>
              <a:ea typeface="Arial"/>
              <a:cs typeface="Arial"/>
              <a:sym typeface="Arial"/>
            </a:endParaRPr>
          </a:p>
        </p:txBody>
      </p:sp>
      <p:grpSp>
        <p:nvGrpSpPr>
          <p:cNvPr id="241" name="Google Shape;241;p26"/>
          <p:cNvGrpSpPr/>
          <p:nvPr/>
        </p:nvGrpSpPr>
        <p:grpSpPr>
          <a:xfrm>
            <a:off x="2445796" y="2678375"/>
            <a:ext cx="4256023" cy="2305922"/>
            <a:chOff x="1955583" y="2630150"/>
            <a:chExt cx="4256023" cy="2305922"/>
          </a:xfrm>
        </p:grpSpPr>
        <p:grpSp>
          <p:nvGrpSpPr>
            <p:cNvPr id="242" name="Google Shape;242;p26"/>
            <p:cNvGrpSpPr/>
            <p:nvPr/>
          </p:nvGrpSpPr>
          <p:grpSpPr>
            <a:xfrm>
              <a:off x="1955583" y="2895434"/>
              <a:ext cx="4256023" cy="2040638"/>
              <a:chOff x="1967675" y="2630200"/>
              <a:chExt cx="4796600" cy="2400750"/>
            </a:xfrm>
          </p:grpSpPr>
          <p:pic>
            <p:nvPicPr>
              <p:cNvPr id="243" name="Google Shape;243;p26"/>
              <p:cNvPicPr preferRelativeResize="0"/>
              <p:nvPr/>
            </p:nvPicPr>
            <p:blipFill rotWithShape="1">
              <a:blip r:embed="rId3">
                <a:alphaModFix/>
              </a:blip>
              <a:srcRect b="8958" l="0" r="0" t="0"/>
              <a:stretch/>
            </p:blipFill>
            <p:spPr>
              <a:xfrm>
                <a:off x="4385525" y="2630200"/>
                <a:ext cx="2378750" cy="2288225"/>
              </a:xfrm>
              <a:prstGeom prst="rect">
                <a:avLst/>
              </a:prstGeom>
              <a:noFill/>
              <a:ln>
                <a:noFill/>
              </a:ln>
            </p:spPr>
          </p:pic>
          <p:pic>
            <p:nvPicPr>
              <p:cNvPr id="244" name="Google Shape;244;p26"/>
              <p:cNvPicPr preferRelativeResize="0"/>
              <p:nvPr/>
            </p:nvPicPr>
            <p:blipFill rotWithShape="1">
              <a:blip r:embed="rId4">
                <a:alphaModFix/>
              </a:blip>
              <a:srcRect b="-2976" l="6547" r="7185" t="0"/>
              <a:stretch/>
            </p:blipFill>
            <p:spPr>
              <a:xfrm>
                <a:off x="1967675" y="2742725"/>
                <a:ext cx="2254650" cy="2288225"/>
              </a:xfrm>
              <a:prstGeom prst="rect">
                <a:avLst/>
              </a:prstGeom>
              <a:noFill/>
              <a:ln>
                <a:noFill/>
              </a:ln>
            </p:spPr>
          </p:pic>
        </p:grpSp>
        <p:sp>
          <p:nvSpPr>
            <p:cNvPr id="245" name="Google Shape;245;p26"/>
            <p:cNvSpPr txBox="1"/>
            <p:nvPr/>
          </p:nvSpPr>
          <p:spPr>
            <a:xfrm>
              <a:off x="1991800" y="2681475"/>
              <a:ext cx="19290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chemeClr val="accent1"/>
                  </a:solidFill>
                  <a:latin typeface="Lato"/>
                  <a:ea typeface="Lato"/>
                  <a:cs typeface="Lato"/>
                  <a:sym typeface="Lato"/>
                </a:rPr>
                <a:t>Before</a:t>
              </a:r>
              <a:endParaRPr b="1" sz="1300">
                <a:solidFill>
                  <a:schemeClr val="accent1"/>
                </a:solidFill>
                <a:latin typeface="Lato"/>
                <a:ea typeface="Lato"/>
                <a:cs typeface="Lato"/>
                <a:sym typeface="Lato"/>
              </a:endParaRPr>
            </a:p>
          </p:txBody>
        </p:sp>
        <p:sp>
          <p:nvSpPr>
            <p:cNvPr id="246" name="Google Shape;246;p26"/>
            <p:cNvSpPr txBox="1"/>
            <p:nvPr/>
          </p:nvSpPr>
          <p:spPr>
            <a:xfrm>
              <a:off x="4150000" y="2630150"/>
              <a:ext cx="19290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chemeClr val="accent1"/>
                  </a:solidFill>
                  <a:latin typeface="Lato"/>
                  <a:ea typeface="Lato"/>
                  <a:cs typeface="Lato"/>
                  <a:sym typeface="Lato"/>
                </a:rPr>
                <a:t>After</a:t>
              </a:r>
              <a:endParaRPr b="1" sz="1300">
                <a:solidFill>
                  <a:schemeClr val="accent1"/>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